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7"/>
  </p:notesMasterIdLst>
  <p:handoutMasterIdLst>
    <p:handoutMasterId r:id="rId18"/>
  </p:handoutMasterIdLst>
  <p:sldIdLst>
    <p:sldId id="290" r:id="rId2"/>
    <p:sldId id="319" r:id="rId3"/>
    <p:sldId id="304" r:id="rId4"/>
    <p:sldId id="312" r:id="rId5"/>
    <p:sldId id="313" r:id="rId6"/>
    <p:sldId id="321" r:id="rId7"/>
    <p:sldId id="320" r:id="rId8"/>
    <p:sldId id="323" r:id="rId9"/>
    <p:sldId id="322" r:id="rId10"/>
    <p:sldId id="317" r:id="rId11"/>
    <p:sldId id="307" r:id="rId12"/>
    <p:sldId id="296" r:id="rId13"/>
    <p:sldId id="298" r:id="rId14"/>
    <p:sldId id="302" r:id="rId15"/>
    <p:sldId id="29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2019\&#1057;&#1058;&#1040;&#1056;&#1045;&#1053;&#1048;&#1045;\&#1089;&#1072;&#1090;&#1080;&#1086;\&#1052;&#1080;&#1083;&#1100;&#1082;&#1086;&#1090;&#1072;_&#1075;&#1088;&#1072;&#1092;&#1080;&#1082;&#1080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19\&#1056;&#1072;&#1079;&#1085;&#1086;&#1077;\&#1057;&#1090;&#1072;&#1088;&#1077;&#1085;&#1080;&#1077;\&#1054;&#1058;&#1063;&#1045;&#1058;\&#1052;&#1080;&#1083;&#1100;&#1082;&#1086;&#1090;&#1072;_&#1075;&#1088;&#1072;&#1092;&#1080;&#1082;&#108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57;&#1090;&#1072;&#1088;&#1077;&#1085;&#1080;&#1077;\&#1054;&#1087;&#1088;&#1086;&#1089;_&#1089;&#1090;&#1072;&#1088;&#1077;&#1085;&#1080;&#1077;\&#1040;&#1085;&#1072;&#1083;&#1080;&#1079;\&#1052;&#1080;&#1083;&#1100;&#1082;&#1086;&#1090;&#1072;_&#1075;&#1088;&#1072;&#1092;&#1080;&#1082;&#108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57;&#1090;&#1072;&#1088;&#1077;&#1085;&#1080;&#1077;\&#1054;&#1087;&#1088;&#1086;&#1089;_&#1089;&#1090;&#1072;&#1088;&#1077;&#1085;&#1080;&#1077;\&#1040;&#1085;&#1072;&#1083;&#1080;&#1079;_&#1052;&#1080;&#1083;&#1100;&#1082;&#1086;&#1090;&#1072;\&#1052;&#1080;&#1083;&#1100;&#1082;&#1086;&#1090;&#1072;_&#1075;&#1088;&#1072;&#1092;&#1080;&#1082;&#108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57;&#1090;&#1072;&#1088;&#1077;&#1085;&#1080;&#1077;\&#1054;&#1087;&#1088;&#1086;&#1089;_&#1089;&#1090;&#1072;&#1088;&#1077;&#1085;&#1080;&#1077;\&#1040;&#1085;&#1072;&#1083;&#1080;&#1079;\&#1052;&#1080;&#1083;&#1100;&#1082;&#1086;&#1090;&#1072;_&#1075;&#1088;&#1072;&#1092;&#1080;&#1082;&#1080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57;&#1090;&#1072;&#1088;&#1077;&#1085;&#1080;&#1077;\&#1054;&#1087;&#1088;&#1086;&#1089;_&#1089;&#1090;&#1072;&#1088;&#1077;&#1085;&#1080;&#1077;\&#1040;&#1085;&#1072;&#1083;&#1080;&#1079;\&#1052;&#1080;&#1083;&#1100;&#1082;&#1086;&#1090;&#1072;_&#1075;&#1088;&#1072;&#1092;&#1080;&#1082;&#1080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'Семья, родственники, одиночеств'!$A$78</c:f>
              <c:strCache>
                <c:ptCount val="1"/>
                <c:pt idx="0">
                  <c:v>постоянно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'Семья, родственники, одиночеств'!$B$76:$I$77</c:f>
              <c:multiLvlStrCache>
                <c:ptCount val="8"/>
                <c:lvl>
                  <c:pt idx="0">
                    <c:v>женщины</c:v>
                  </c:pt>
                  <c:pt idx="1">
                    <c:v>мужчины</c:v>
                  </c:pt>
                  <c:pt idx="2">
                    <c:v>женщины</c:v>
                  </c:pt>
                  <c:pt idx="3">
                    <c:v>мужчины</c:v>
                  </c:pt>
                  <c:pt idx="4">
                    <c:v>женщины</c:v>
                  </c:pt>
                  <c:pt idx="5">
                    <c:v>мужчины</c:v>
                  </c:pt>
                  <c:pt idx="6">
                    <c:v>женщины</c:v>
                  </c:pt>
                  <c:pt idx="7">
                    <c:v>мужчины</c:v>
                  </c:pt>
                </c:lvl>
                <c:lvl>
                  <c:pt idx="0">
                    <c:v>в среднем</c:v>
                  </c:pt>
                  <c:pt idx="2">
                    <c:v>55 - 64 года</c:v>
                  </c:pt>
                  <c:pt idx="4">
                    <c:v>65-74</c:v>
                  </c:pt>
                  <c:pt idx="6">
                    <c:v>75+</c:v>
                  </c:pt>
                </c:lvl>
              </c:multiLvlStrCache>
            </c:multiLvlStrRef>
          </c:cat>
          <c:val>
            <c:numRef>
              <c:f>'Семья, родственники, одиночеств'!$B$78:$I$78</c:f>
              <c:numCache>
                <c:formatCode>0.0%</c:formatCode>
                <c:ptCount val="8"/>
                <c:pt idx="0">
                  <c:v>2.1999999999999999E-2</c:v>
                </c:pt>
                <c:pt idx="1">
                  <c:v>2.1999999999999999E-2</c:v>
                </c:pt>
                <c:pt idx="2">
                  <c:v>1.4999999999999999E-2</c:v>
                </c:pt>
                <c:pt idx="3">
                  <c:v>1.0999999999999999E-2</c:v>
                </c:pt>
                <c:pt idx="4">
                  <c:v>1.0999999999999999E-2</c:v>
                </c:pt>
                <c:pt idx="5">
                  <c:v>3.5999999999999997E-2</c:v>
                </c:pt>
                <c:pt idx="6">
                  <c:v>6.3E-2</c:v>
                </c:pt>
                <c:pt idx="7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36-446F-8A8B-CC9B3450D679}"/>
            </c:ext>
          </c:extLst>
        </c:ser>
        <c:ser>
          <c:idx val="1"/>
          <c:order val="1"/>
          <c:tx>
            <c:strRef>
              <c:f>'Семья, родственники, одиночеств'!$A$79</c:f>
              <c:strCache>
                <c:ptCount val="1"/>
                <c:pt idx="0">
                  <c:v>часто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3888888888888888E-2"/>
                  <c:y val="2.58397932816537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40-4A81-B588-9F0D53A2FDFB}"/>
                </c:ext>
              </c:extLst>
            </c:dLbl>
            <c:dLbl>
              <c:idx val="3"/>
              <c:layout>
                <c:manualLayout>
                  <c:x val="8.3333333333333592E-3"/>
                  <c:y val="-2.58397932816537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40-4A81-B588-9F0D53A2FD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'Семья, родственники, одиночеств'!$B$76:$I$77</c:f>
              <c:multiLvlStrCache>
                <c:ptCount val="8"/>
                <c:lvl>
                  <c:pt idx="0">
                    <c:v>женщины</c:v>
                  </c:pt>
                  <c:pt idx="1">
                    <c:v>мужчины</c:v>
                  </c:pt>
                  <c:pt idx="2">
                    <c:v>женщины</c:v>
                  </c:pt>
                  <c:pt idx="3">
                    <c:v>мужчины</c:v>
                  </c:pt>
                  <c:pt idx="4">
                    <c:v>женщины</c:v>
                  </c:pt>
                  <c:pt idx="5">
                    <c:v>мужчины</c:v>
                  </c:pt>
                  <c:pt idx="6">
                    <c:v>женщины</c:v>
                  </c:pt>
                  <c:pt idx="7">
                    <c:v>мужчины</c:v>
                  </c:pt>
                </c:lvl>
                <c:lvl>
                  <c:pt idx="0">
                    <c:v>в среднем</c:v>
                  </c:pt>
                  <c:pt idx="2">
                    <c:v>55 - 64 года</c:v>
                  </c:pt>
                  <c:pt idx="4">
                    <c:v>65-74</c:v>
                  </c:pt>
                  <c:pt idx="6">
                    <c:v>75+</c:v>
                  </c:pt>
                </c:lvl>
              </c:multiLvlStrCache>
            </c:multiLvlStrRef>
          </c:cat>
          <c:val>
            <c:numRef>
              <c:f>'Семья, родственники, одиночеств'!$B$79:$I$79</c:f>
              <c:numCache>
                <c:formatCode>0.0%</c:formatCode>
                <c:ptCount val="8"/>
                <c:pt idx="0">
                  <c:v>0.15</c:v>
                </c:pt>
                <c:pt idx="1">
                  <c:v>9.4E-2</c:v>
                </c:pt>
                <c:pt idx="2">
                  <c:v>6.9000000000000006E-2</c:v>
                </c:pt>
                <c:pt idx="3">
                  <c:v>6.9000000000000006E-2</c:v>
                </c:pt>
                <c:pt idx="4">
                  <c:v>0.17199999999999999</c:v>
                </c:pt>
                <c:pt idx="5">
                  <c:v>8.3000000000000004E-2</c:v>
                </c:pt>
                <c:pt idx="6">
                  <c:v>0.315</c:v>
                </c:pt>
                <c:pt idx="7">
                  <c:v>0.30199999999999999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36-446F-8A8B-CC9B3450D679}"/>
            </c:ext>
          </c:extLst>
        </c:ser>
        <c:ser>
          <c:idx val="2"/>
          <c:order val="2"/>
          <c:tx>
            <c:strRef>
              <c:f>'Семья, родственники, одиночеств'!$A$80</c:f>
              <c:strCache>
                <c:ptCount val="1"/>
                <c:pt idx="0">
                  <c:v>редко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'Семья, родственники, одиночеств'!$B$76:$I$77</c:f>
              <c:multiLvlStrCache>
                <c:ptCount val="8"/>
                <c:lvl>
                  <c:pt idx="0">
                    <c:v>женщины</c:v>
                  </c:pt>
                  <c:pt idx="1">
                    <c:v>мужчины</c:v>
                  </c:pt>
                  <c:pt idx="2">
                    <c:v>женщины</c:v>
                  </c:pt>
                  <c:pt idx="3">
                    <c:v>мужчины</c:v>
                  </c:pt>
                  <c:pt idx="4">
                    <c:v>женщины</c:v>
                  </c:pt>
                  <c:pt idx="5">
                    <c:v>мужчины</c:v>
                  </c:pt>
                  <c:pt idx="6">
                    <c:v>женщины</c:v>
                  </c:pt>
                  <c:pt idx="7">
                    <c:v>мужчины</c:v>
                  </c:pt>
                </c:lvl>
                <c:lvl>
                  <c:pt idx="0">
                    <c:v>в среднем</c:v>
                  </c:pt>
                  <c:pt idx="2">
                    <c:v>55 - 64 года</c:v>
                  </c:pt>
                  <c:pt idx="4">
                    <c:v>65-74</c:v>
                  </c:pt>
                  <c:pt idx="6">
                    <c:v>75+</c:v>
                  </c:pt>
                </c:lvl>
              </c:multiLvlStrCache>
            </c:multiLvlStrRef>
          </c:cat>
          <c:val>
            <c:numRef>
              <c:f>'Семья, родственники, одиночеств'!$B$80:$I$80</c:f>
              <c:numCache>
                <c:formatCode>0.0%</c:formatCode>
                <c:ptCount val="8"/>
                <c:pt idx="0">
                  <c:v>0.29399999999999998</c:v>
                </c:pt>
                <c:pt idx="1">
                  <c:v>0.27600000000000002</c:v>
                </c:pt>
                <c:pt idx="2">
                  <c:v>0.29099999999999998</c:v>
                </c:pt>
                <c:pt idx="3">
                  <c:v>0.245</c:v>
                </c:pt>
                <c:pt idx="4">
                  <c:v>0.31</c:v>
                </c:pt>
                <c:pt idx="5">
                  <c:v>0.32</c:v>
                </c:pt>
                <c:pt idx="6">
                  <c:v>0.26800000000000002</c:v>
                </c:pt>
                <c:pt idx="7">
                  <c:v>0.30199999999999999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36-446F-8A8B-CC9B3450D679}"/>
            </c:ext>
          </c:extLst>
        </c:ser>
        <c:ser>
          <c:idx val="3"/>
          <c:order val="3"/>
          <c:tx>
            <c:strRef>
              <c:f>'Семья, родственники, одиночеств'!$A$81</c:f>
              <c:strCache>
                <c:ptCount val="1"/>
                <c:pt idx="0">
                  <c:v>очень редко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'Семья, родственники, одиночеств'!$B$76:$I$77</c:f>
              <c:multiLvlStrCache>
                <c:ptCount val="8"/>
                <c:lvl>
                  <c:pt idx="0">
                    <c:v>женщины</c:v>
                  </c:pt>
                  <c:pt idx="1">
                    <c:v>мужчины</c:v>
                  </c:pt>
                  <c:pt idx="2">
                    <c:v>женщины</c:v>
                  </c:pt>
                  <c:pt idx="3">
                    <c:v>мужчины</c:v>
                  </c:pt>
                  <c:pt idx="4">
                    <c:v>женщины</c:v>
                  </c:pt>
                  <c:pt idx="5">
                    <c:v>мужчины</c:v>
                  </c:pt>
                  <c:pt idx="6">
                    <c:v>женщины</c:v>
                  </c:pt>
                  <c:pt idx="7">
                    <c:v>мужчины</c:v>
                  </c:pt>
                </c:lvl>
                <c:lvl>
                  <c:pt idx="0">
                    <c:v>в среднем</c:v>
                  </c:pt>
                  <c:pt idx="2">
                    <c:v>55 - 64 года</c:v>
                  </c:pt>
                  <c:pt idx="4">
                    <c:v>65-74</c:v>
                  </c:pt>
                  <c:pt idx="6">
                    <c:v>75+</c:v>
                  </c:pt>
                </c:lvl>
              </c:multiLvlStrCache>
            </c:multiLvlStrRef>
          </c:cat>
          <c:val>
            <c:numRef>
              <c:f>'Семья, родственники, одиночеств'!$B$81:$I$81</c:f>
              <c:numCache>
                <c:formatCode>0.0%</c:formatCode>
                <c:ptCount val="8"/>
                <c:pt idx="0">
                  <c:v>0.22800000000000001</c:v>
                </c:pt>
                <c:pt idx="1">
                  <c:v>0.217</c:v>
                </c:pt>
                <c:pt idx="2">
                  <c:v>0.24299999999999999</c:v>
                </c:pt>
                <c:pt idx="3">
                  <c:v>0.25600000000000001</c:v>
                </c:pt>
                <c:pt idx="4">
                  <c:v>0.23899999999999999</c:v>
                </c:pt>
                <c:pt idx="5">
                  <c:v>0.183</c:v>
                </c:pt>
                <c:pt idx="6">
                  <c:v>0.16500000000000001</c:v>
                </c:pt>
                <c:pt idx="7">
                  <c:v>9.2999999999999999E-2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36-446F-8A8B-CC9B3450D679}"/>
            </c:ext>
          </c:extLst>
        </c:ser>
        <c:ser>
          <c:idx val="4"/>
          <c:order val="4"/>
          <c:tx>
            <c:strRef>
              <c:f>'Семья, родственники, одиночеств'!$A$82</c:f>
              <c:strCache>
                <c:ptCount val="1"/>
                <c:pt idx="0">
                  <c:v>никогда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'Семья, родственники, одиночеств'!$B$76:$I$77</c:f>
              <c:multiLvlStrCache>
                <c:ptCount val="8"/>
                <c:lvl>
                  <c:pt idx="0">
                    <c:v>женщины</c:v>
                  </c:pt>
                  <c:pt idx="1">
                    <c:v>мужчины</c:v>
                  </c:pt>
                  <c:pt idx="2">
                    <c:v>женщины</c:v>
                  </c:pt>
                  <c:pt idx="3">
                    <c:v>мужчины</c:v>
                  </c:pt>
                  <c:pt idx="4">
                    <c:v>женщины</c:v>
                  </c:pt>
                  <c:pt idx="5">
                    <c:v>мужчины</c:v>
                  </c:pt>
                  <c:pt idx="6">
                    <c:v>женщины</c:v>
                  </c:pt>
                  <c:pt idx="7">
                    <c:v>мужчины</c:v>
                  </c:pt>
                </c:lvl>
                <c:lvl>
                  <c:pt idx="0">
                    <c:v>в среднем</c:v>
                  </c:pt>
                  <c:pt idx="2">
                    <c:v>55 - 64 года</c:v>
                  </c:pt>
                  <c:pt idx="4">
                    <c:v>65-74</c:v>
                  </c:pt>
                  <c:pt idx="6">
                    <c:v>75+</c:v>
                  </c:pt>
                </c:lvl>
              </c:multiLvlStrCache>
            </c:multiLvlStrRef>
          </c:cat>
          <c:val>
            <c:numRef>
              <c:f>'Семья, родственники, одиночеств'!$B$82:$I$82</c:f>
              <c:numCache>
                <c:formatCode>0.0%</c:formatCode>
                <c:ptCount val="8"/>
                <c:pt idx="0">
                  <c:v>0.30599999999999999</c:v>
                </c:pt>
                <c:pt idx="1">
                  <c:v>0.39100000000000001</c:v>
                </c:pt>
                <c:pt idx="2">
                  <c:v>0.38100000000000001</c:v>
                </c:pt>
                <c:pt idx="3">
                  <c:v>0.41899999999999998</c:v>
                </c:pt>
                <c:pt idx="4">
                  <c:v>0.26900000000000002</c:v>
                </c:pt>
                <c:pt idx="5">
                  <c:v>0.379</c:v>
                </c:pt>
                <c:pt idx="6">
                  <c:v>0.189</c:v>
                </c:pt>
                <c:pt idx="7">
                  <c:v>0.25600000000000001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36-446F-8A8B-CC9B3450D6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89903104"/>
        <c:axId val="89904640"/>
      </c:barChart>
      <c:catAx>
        <c:axId val="8990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89904640"/>
        <c:crosses val="autoZero"/>
        <c:auto val="1"/>
        <c:lblAlgn val="ctr"/>
        <c:lblOffset val="100"/>
        <c:noMultiLvlLbl val="0"/>
      </c:catAx>
      <c:valAx>
        <c:axId val="89904640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8990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B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Проведение досуга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Досуг!$L$2</c:f>
              <c:strCache>
                <c:ptCount val="1"/>
                <c:pt idx="0">
                  <c:v>регулярно (не реже 1 раза в неделю)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Досуг!$K$3:$K$11</c:f>
              <c:strCache>
                <c:ptCount val="9"/>
                <c:pt idx="0">
                  <c:v>Хожу в библиотеку</c:v>
                </c:pt>
                <c:pt idx="1">
                  <c:v>Занимаюсь в группах по интересам (кружки, клубы)</c:v>
                </c:pt>
                <c:pt idx="2">
                  <c:v>Хожу в кино, театр, на выставки и т.п.</c:v>
                </c:pt>
                <c:pt idx="3">
                  <c:v>Хожу в гости или принимаю гостей</c:v>
                </c:pt>
                <c:pt idx="4">
                  <c:v>Читаю журналы, книги из домашней библиотеки</c:v>
                </c:pt>
                <c:pt idx="5">
                  <c:v>Смотрю телевизор</c:v>
                </c:pt>
                <c:pt idx="6">
                  <c:v>Занимаюсь садом, огородом, хозяйством</c:v>
                </c:pt>
                <c:pt idx="7">
                  <c:v>Играю в настольные игры (домино, карты, лото и др.)</c:v>
                </c:pt>
                <c:pt idx="8">
                  <c:v>Занимаюсь рукоделием, мастерю</c:v>
                </c:pt>
              </c:strCache>
            </c:strRef>
          </c:cat>
          <c:val>
            <c:numRef>
              <c:f>Досуг!$L$3:$L$11</c:f>
              <c:numCache>
                <c:formatCode>0.0%</c:formatCode>
                <c:ptCount val="9"/>
                <c:pt idx="0">
                  <c:v>2.3E-2</c:v>
                </c:pt>
                <c:pt idx="1">
                  <c:v>2.0999999999999998E-2</c:v>
                </c:pt>
                <c:pt idx="2">
                  <c:v>1.9E-2</c:v>
                </c:pt>
                <c:pt idx="3">
                  <c:v>0.36699999999999999</c:v>
                </c:pt>
                <c:pt idx="4">
                  <c:v>0.51600000000000001</c:v>
                </c:pt>
                <c:pt idx="5">
                  <c:v>0.96899999999999997</c:v>
                </c:pt>
                <c:pt idx="6">
                  <c:v>0.71599999999999997</c:v>
                </c:pt>
                <c:pt idx="7">
                  <c:v>8.3000000000000004E-2</c:v>
                </c:pt>
                <c:pt idx="8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FB-4AA3-8325-4BEB7D549FE9}"/>
            </c:ext>
          </c:extLst>
        </c:ser>
        <c:ser>
          <c:idx val="1"/>
          <c:order val="1"/>
          <c:tx>
            <c:strRef>
              <c:f>Досуг!$M$2</c:f>
              <c:strCache>
                <c:ptCount val="1"/>
                <c:pt idx="0">
                  <c:v>никогда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85,4</a:t>
                    </a:r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3A-4FB9-B295-87AC5F6A24D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93,9%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3A-4FB9-B295-87AC5F6A24D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77,7%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3A-4FB9-B295-87AC5F6A24D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9,2%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3A-4FB9-B295-87AC5F6A24D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24,3%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3A-4FB9-B295-87AC5F6A24D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1,2%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3A-4FB9-B295-87AC5F6A24D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19,3%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03A-4FB9-B295-87AC5F6A24D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73,1%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3A-4FB9-B295-87AC5F6A24D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49,7%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03A-4FB9-B295-87AC5F6A24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ru-B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Досуг!$K$3:$K$11</c:f>
              <c:strCache>
                <c:ptCount val="9"/>
                <c:pt idx="0">
                  <c:v>Хожу в библиотеку</c:v>
                </c:pt>
                <c:pt idx="1">
                  <c:v>Занимаюсь в группах по интересам (кружки, клубы)</c:v>
                </c:pt>
                <c:pt idx="2">
                  <c:v>Хожу в кино, театр, на выставки и т.п.</c:v>
                </c:pt>
                <c:pt idx="3">
                  <c:v>Хожу в гости или принимаю гостей</c:v>
                </c:pt>
                <c:pt idx="4">
                  <c:v>Читаю журналы, книги из домашней библиотеки</c:v>
                </c:pt>
                <c:pt idx="5">
                  <c:v>Смотрю телевизор</c:v>
                </c:pt>
                <c:pt idx="6">
                  <c:v>Занимаюсь садом, огородом, хозяйством</c:v>
                </c:pt>
                <c:pt idx="7">
                  <c:v>Играю в настольные игры (домино, карты, лото и др.)</c:v>
                </c:pt>
                <c:pt idx="8">
                  <c:v>Занимаюсь рукоделием, мастерю</c:v>
                </c:pt>
              </c:strCache>
            </c:strRef>
          </c:cat>
          <c:val>
            <c:numRef>
              <c:f>Досуг!$M$3:$M$11</c:f>
              <c:numCache>
                <c:formatCode>0.0%</c:formatCode>
                <c:ptCount val="9"/>
                <c:pt idx="0">
                  <c:v>-0.85399999999999998</c:v>
                </c:pt>
                <c:pt idx="1">
                  <c:v>-0.93899999999999995</c:v>
                </c:pt>
                <c:pt idx="2">
                  <c:v>-0.77700000000000002</c:v>
                </c:pt>
                <c:pt idx="3">
                  <c:v>-9.1999999999999998E-2</c:v>
                </c:pt>
                <c:pt idx="4">
                  <c:v>-0.24299999999999999</c:v>
                </c:pt>
                <c:pt idx="5">
                  <c:v>-1.2E-2</c:v>
                </c:pt>
                <c:pt idx="6">
                  <c:v>-0.193</c:v>
                </c:pt>
                <c:pt idx="7">
                  <c:v>-0.73099999999999998</c:v>
                </c:pt>
                <c:pt idx="8">
                  <c:v>-0.497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FB-4AA3-8325-4BEB7D549F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482368"/>
        <c:axId val="177484160"/>
      </c:barChart>
      <c:catAx>
        <c:axId val="17748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177484160"/>
        <c:crosses val="autoZero"/>
        <c:auto val="1"/>
        <c:lblAlgn val="ctr"/>
        <c:lblOffset val="100"/>
        <c:noMultiLvlLbl val="0"/>
      </c:catAx>
      <c:valAx>
        <c:axId val="177484160"/>
        <c:scaling>
          <c:orientation val="minMax"/>
        </c:scaling>
        <c:delete val="1"/>
        <c:axPos val="r"/>
        <c:numFmt formatCode="0.0%" sourceLinked="1"/>
        <c:majorTickMark val="none"/>
        <c:minorTickMark val="none"/>
        <c:tickLblPos val="nextTo"/>
        <c:crossAx val="177482368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BY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BY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b="1">
                <a:solidFill>
                  <a:schemeClr val="tx1"/>
                </a:solidFill>
              </a:rPr>
              <a:t>Причины</a:t>
            </a:r>
            <a:r>
              <a:rPr lang="ru-RU" sz="2000" b="1" baseline="0">
                <a:solidFill>
                  <a:schemeClr val="tx1"/>
                </a:solidFill>
              </a:rPr>
              <a:t> непосещения кружков, клубов и т.п.</a:t>
            </a:r>
            <a:endParaRPr lang="ru-RU" sz="20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8970034995625553E-2"/>
          <c:y val="9.2158224249593176E-2"/>
          <c:w val="0.8670577427821522"/>
          <c:h val="0.590170373226504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Досуг!$A$39</c:f>
              <c:strCache>
                <c:ptCount val="1"/>
                <c:pt idx="0">
                  <c:v>Нет информации о таких группах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Досуг!$B$38:$D$38</c:f>
              <c:strCache>
                <c:ptCount val="3"/>
                <c:pt idx="0">
                  <c:v>в целом</c:v>
                </c:pt>
                <c:pt idx="1">
                  <c:v>м</c:v>
                </c:pt>
                <c:pt idx="2">
                  <c:v>ж</c:v>
                </c:pt>
              </c:strCache>
            </c:strRef>
          </c:cat>
          <c:val>
            <c:numRef>
              <c:f>Досуг!$B$39:$D$39</c:f>
              <c:numCache>
                <c:formatCode>0.0%</c:formatCode>
                <c:ptCount val="3"/>
                <c:pt idx="0">
                  <c:v>0.11799999999999999</c:v>
                </c:pt>
                <c:pt idx="1">
                  <c:v>0.1165644171779141</c:v>
                </c:pt>
                <c:pt idx="2">
                  <c:v>0.11126373626373626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73-47CD-85C9-32BA73EF920A}"/>
            </c:ext>
          </c:extLst>
        </c:ser>
        <c:ser>
          <c:idx val="1"/>
          <c:order val="1"/>
          <c:tx>
            <c:strRef>
              <c:f>Досуг!$A$40</c:f>
              <c:strCache>
                <c:ptCount val="1"/>
                <c:pt idx="0">
                  <c:v>Нет интересных для меня групп по интересам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Досуг!$B$38:$D$38</c:f>
              <c:strCache>
                <c:ptCount val="3"/>
                <c:pt idx="0">
                  <c:v>в целом</c:v>
                </c:pt>
                <c:pt idx="1">
                  <c:v>м</c:v>
                </c:pt>
                <c:pt idx="2">
                  <c:v>ж</c:v>
                </c:pt>
              </c:strCache>
            </c:strRef>
          </c:cat>
          <c:val>
            <c:numRef>
              <c:f>Досуг!$B$40:$D$40</c:f>
              <c:numCache>
                <c:formatCode>0.0%</c:formatCode>
                <c:ptCount val="3"/>
                <c:pt idx="0">
                  <c:v>0.09</c:v>
                </c:pt>
                <c:pt idx="1">
                  <c:v>8.9979550102249492E-2</c:v>
                </c:pt>
                <c:pt idx="2">
                  <c:v>8.3791208791208785E-2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73-47CD-85C9-32BA73EF920A}"/>
            </c:ext>
          </c:extLst>
        </c:ser>
        <c:ser>
          <c:idx val="2"/>
          <c:order val="2"/>
          <c:tx>
            <c:strRef>
              <c:f>Досуг!$A$41</c:f>
              <c:strCache>
                <c:ptCount val="1"/>
                <c:pt idx="0">
                  <c:v>Очень занят(а) домашними делами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Досуг!$B$38:$D$38</c:f>
              <c:strCache>
                <c:ptCount val="3"/>
                <c:pt idx="0">
                  <c:v>в целом</c:v>
                </c:pt>
                <c:pt idx="1">
                  <c:v>м</c:v>
                </c:pt>
                <c:pt idx="2">
                  <c:v>ж</c:v>
                </c:pt>
              </c:strCache>
            </c:strRef>
          </c:cat>
          <c:val>
            <c:numRef>
              <c:f>Досуг!$B$41:$D$41</c:f>
              <c:numCache>
                <c:formatCode>0.0%</c:formatCode>
                <c:ptCount val="3"/>
                <c:pt idx="0">
                  <c:v>0.17899999999999999</c:v>
                </c:pt>
                <c:pt idx="1">
                  <c:v>0.15337423312883436</c:v>
                </c:pt>
                <c:pt idx="2">
                  <c:v>0.18406593406593408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73-47CD-85C9-32BA73EF920A}"/>
            </c:ext>
          </c:extLst>
        </c:ser>
        <c:ser>
          <c:idx val="3"/>
          <c:order val="3"/>
          <c:tx>
            <c:strRef>
              <c:f>Досуг!$A$42</c:f>
              <c:strCache>
                <c:ptCount val="1"/>
                <c:pt idx="0">
                  <c:v>Занят(а) на работе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Досуг!$B$38:$D$38</c:f>
              <c:strCache>
                <c:ptCount val="3"/>
                <c:pt idx="0">
                  <c:v>в целом</c:v>
                </c:pt>
                <c:pt idx="1">
                  <c:v>м</c:v>
                </c:pt>
                <c:pt idx="2">
                  <c:v>ж</c:v>
                </c:pt>
              </c:strCache>
            </c:strRef>
          </c:cat>
          <c:val>
            <c:numRef>
              <c:f>Досуг!$B$42:$D$42</c:f>
              <c:numCache>
                <c:formatCode>0.0%</c:formatCode>
                <c:ptCount val="3"/>
                <c:pt idx="0">
                  <c:v>0.14000000000000001</c:v>
                </c:pt>
                <c:pt idx="1">
                  <c:v>0.16973415132924335</c:v>
                </c:pt>
                <c:pt idx="2">
                  <c:v>0.10989010989010989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73-47CD-85C9-32BA73EF920A}"/>
            </c:ext>
          </c:extLst>
        </c:ser>
        <c:ser>
          <c:idx val="4"/>
          <c:order val="4"/>
          <c:tx>
            <c:strRef>
              <c:f>Досуг!$A$43</c:f>
              <c:strCache>
                <c:ptCount val="1"/>
                <c:pt idx="0">
                  <c:v>Нет денег на такие кружки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Досуг!$B$38:$D$38</c:f>
              <c:strCache>
                <c:ptCount val="3"/>
                <c:pt idx="0">
                  <c:v>в целом</c:v>
                </c:pt>
                <c:pt idx="1">
                  <c:v>м</c:v>
                </c:pt>
                <c:pt idx="2">
                  <c:v>ж</c:v>
                </c:pt>
              </c:strCache>
            </c:strRef>
          </c:cat>
          <c:val>
            <c:numRef>
              <c:f>Досуг!$B$43:$D$43</c:f>
              <c:numCache>
                <c:formatCode>0.0%</c:formatCode>
                <c:ptCount val="3"/>
                <c:pt idx="0">
                  <c:v>5.7000000000000002E-2</c:v>
                </c:pt>
                <c:pt idx="1">
                  <c:v>4.7034764826175871E-2</c:v>
                </c:pt>
                <c:pt idx="2">
                  <c:v>6.043956043956044E-2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73-47CD-85C9-32BA73EF920A}"/>
            </c:ext>
          </c:extLst>
        </c:ser>
        <c:ser>
          <c:idx val="5"/>
          <c:order val="5"/>
          <c:tx>
            <c:strRef>
              <c:f>Досуг!$A$44</c:f>
              <c:strCache>
                <c:ptCount val="1"/>
                <c:pt idx="0">
                  <c:v>Нет желания посещать такие группы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Досуг!$B$38:$D$38</c:f>
              <c:strCache>
                <c:ptCount val="3"/>
                <c:pt idx="0">
                  <c:v>в целом</c:v>
                </c:pt>
                <c:pt idx="1">
                  <c:v>м</c:v>
                </c:pt>
                <c:pt idx="2">
                  <c:v>ж</c:v>
                </c:pt>
              </c:strCache>
            </c:strRef>
          </c:cat>
          <c:val>
            <c:numRef>
              <c:f>Досуг!$B$44:$D$44</c:f>
              <c:numCache>
                <c:formatCode>0.0%</c:formatCode>
                <c:ptCount val="3"/>
                <c:pt idx="0">
                  <c:v>0.314</c:v>
                </c:pt>
                <c:pt idx="1">
                  <c:v>0.38036809815950923</c:v>
                </c:pt>
                <c:pt idx="2">
                  <c:v>0.24725274725274726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73-47CD-85C9-32BA73EF920A}"/>
            </c:ext>
          </c:extLst>
        </c:ser>
        <c:ser>
          <c:idx val="6"/>
          <c:order val="6"/>
          <c:tx>
            <c:strRef>
              <c:f>Досуг!$A$45</c:f>
              <c:strCache>
                <c:ptCount val="1"/>
                <c:pt idx="0">
                  <c:v>Поблизости таких групп нет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Досуг!$B$38:$D$38</c:f>
              <c:strCache>
                <c:ptCount val="3"/>
                <c:pt idx="0">
                  <c:v>в целом</c:v>
                </c:pt>
                <c:pt idx="1">
                  <c:v>м</c:v>
                </c:pt>
                <c:pt idx="2">
                  <c:v>ж</c:v>
                </c:pt>
              </c:strCache>
            </c:strRef>
          </c:cat>
          <c:val>
            <c:numRef>
              <c:f>Досуг!$B$45:$D$45</c:f>
              <c:numCache>
                <c:formatCode>0.0%</c:formatCode>
                <c:ptCount val="3"/>
                <c:pt idx="0">
                  <c:v>0.16900000000000001</c:v>
                </c:pt>
                <c:pt idx="1">
                  <c:v>0.12883435582822086</c:v>
                </c:pt>
                <c:pt idx="2">
                  <c:v>0.18406593406593408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A73-47CD-85C9-32BA73EF920A}"/>
            </c:ext>
          </c:extLst>
        </c:ser>
        <c:ser>
          <c:idx val="7"/>
          <c:order val="7"/>
          <c:tx>
            <c:strRef>
              <c:f>Досуг!$A$46</c:f>
              <c:strCache>
                <c:ptCount val="1"/>
                <c:pt idx="0">
                  <c:v>Здоровье не позволяет участвовать в таких мероприятиях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Досуг!$B$38:$D$38</c:f>
              <c:strCache>
                <c:ptCount val="3"/>
                <c:pt idx="0">
                  <c:v>в целом</c:v>
                </c:pt>
                <c:pt idx="1">
                  <c:v>м</c:v>
                </c:pt>
                <c:pt idx="2">
                  <c:v>ж</c:v>
                </c:pt>
              </c:strCache>
            </c:strRef>
          </c:cat>
          <c:val>
            <c:numRef>
              <c:f>Досуг!$B$46:$D$46</c:f>
              <c:numCache>
                <c:formatCode>0.0%</c:formatCode>
                <c:ptCount val="3"/>
                <c:pt idx="0">
                  <c:v>0.20799999999999999</c:v>
                </c:pt>
                <c:pt idx="1">
                  <c:v>0.15541922290388549</c:v>
                </c:pt>
                <c:pt idx="2">
                  <c:v>0.22939560439560439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A73-47CD-85C9-32BA73EF920A}"/>
            </c:ext>
          </c:extLst>
        </c:ser>
        <c:ser>
          <c:idx val="8"/>
          <c:order val="8"/>
          <c:tx>
            <c:strRef>
              <c:f>Досуг!$A$47</c:f>
              <c:strCache>
                <c:ptCount val="1"/>
                <c:pt idx="0">
                  <c:v>Другое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Досуг!$B$38:$D$38</c:f>
              <c:strCache>
                <c:ptCount val="3"/>
                <c:pt idx="0">
                  <c:v>в целом</c:v>
                </c:pt>
                <c:pt idx="1">
                  <c:v>м</c:v>
                </c:pt>
                <c:pt idx="2">
                  <c:v>ж</c:v>
                </c:pt>
              </c:strCache>
            </c:strRef>
          </c:cat>
          <c:val>
            <c:numRef>
              <c:f>Досуг!$B$47:$D$47</c:f>
              <c:numCache>
                <c:formatCode>0.0%</c:formatCode>
                <c:ptCount val="3"/>
                <c:pt idx="0">
                  <c:v>2.1999999999999999E-2</c:v>
                </c:pt>
                <c:pt idx="1">
                  <c:v>1.8404907975460124E-2</c:v>
                </c:pt>
                <c:pt idx="2">
                  <c:v>2.3351648351648352E-2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A73-47CD-85C9-32BA73EF9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448256"/>
        <c:axId val="154449792"/>
      </c:barChart>
      <c:catAx>
        <c:axId val="154448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154449792"/>
        <c:crosses val="autoZero"/>
        <c:auto val="1"/>
        <c:lblAlgn val="ctr"/>
        <c:lblOffset val="100"/>
        <c:noMultiLvlLbl val="0"/>
      </c:catAx>
      <c:valAx>
        <c:axId val="154449792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15444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864391951006124E-2"/>
          <c:y val="0.71828473306887486"/>
          <c:w val="0.957166189184808"/>
          <c:h val="0.271340602678133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BY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BY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i="0" u="none" strike="noStrike" baseline="0" dirty="0">
                <a:effectLst/>
              </a:rPr>
              <a:t>Причины неучастия в общественной жизни, в мероприятиях своего населенного пункта, района, %</a:t>
            </a:r>
            <a:endParaRPr lang="ru-RU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'Общественная деятельность'!$A$58:$A$66</c:f>
              <c:strCache>
                <c:ptCount val="9"/>
                <c:pt idx="0">
                  <c:v>другое</c:v>
                </c:pt>
                <c:pt idx="1">
                  <c:v>не доверяю организаторам мероприятий</c:v>
                </c:pt>
                <c:pt idx="2">
                  <c:v>не знаю, каким образом можно участвовать</c:v>
                </c:pt>
                <c:pt idx="3">
                  <c:v>не знаю о подобных мероприятиях, видах общественной активности</c:v>
                </c:pt>
                <c:pt idx="4">
                  <c:v>в населенном пункте, в котором я живу, нет таких мероприятий</c:v>
                </c:pt>
                <c:pt idx="5">
                  <c:v>не знаю, где и когда проводятся какие-либо мероприятия</c:v>
                </c:pt>
                <c:pt idx="6">
                  <c:v> не позволяет состояние здоровья</c:v>
                </c:pt>
                <c:pt idx="7">
                  <c:v>нет свободного времени</c:v>
                </c:pt>
                <c:pt idx="8">
                  <c:v>нет желания, интереса</c:v>
                </c:pt>
              </c:strCache>
            </c:strRef>
          </c:cat>
          <c:val>
            <c:numRef>
              <c:f>'Общественная деятельность'!$B$58:$B$66</c:f>
              <c:numCache>
                <c:formatCode>General</c:formatCode>
                <c:ptCount val="9"/>
                <c:pt idx="0">
                  <c:v>1.9</c:v>
                </c:pt>
                <c:pt idx="1">
                  <c:v>2</c:v>
                </c:pt>
                <c:pt idx="2">
                  <c:v>6.3</c:v>
                </c:pt>
                <c:pt idx="3">
                  <c:v>6.6</c:v>
                </c:pt>
                <c:pt idx="4">
                  <c:v>9.5</c:v>
                </c:pt>
                <c:pt idx="5">
                  <c:v>14.4</c:v>
                </c:pt>
                <c:pt idx="6">
                  <c:v>18.3</c:v>
                </c:pt>
                <c:pt idx="7">
                  <c:v>31.7</c:v>
                </c:pt>
                <c:pt idx="8">
                  <c:v>43.6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FB-41C7-991B-8EF5F55B7D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7844480"/>
        <c:axId val="149349504"/>
      </c:barChart>
      <c:catAx>
        <c:axId val="147844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149349504"/>
        <c:crosses val="autoZero"/>
        <c:auto val="1"/>
        <c:lblAlgn val="ctr"/>
        <c:lblOffset val="100"/>
        <c:noMultiLvlLbl val="0"/>
      </c:catAx>
      <c:valAx>
        <c:axId val="149349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84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BY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Планы!$A$25:$A$35</c:f>
              <c:strCache>
                <c:ptCount val="11"/>
                <c:pt idx="0">
                  <c:v>другое (рукоделие, рыбалка, активный отдых, прогулки на природе)  </c:v>
                </c:pt>
                <c:pt idx="1">
                  <c:v>заниматься волонтерством, общественной деятельностью</c:v>
                </c:pt>
                <c:pt idx="2">
                  <c:v>затрудняюсь ответить</c:v>
                </c:pt>
                <c:pt idx="3">
                  <c:v>заниматься спортом</c:v>
                </c:pt>
                <c:pt idx="4">
                  <c:v>проводить досуг вне дома (кружки, клубы по интересам и т.п.)</c:v>
                </c:pt>
                <c:pt idx="5">
                  <c:v>работать (на оплачиваемой работе)</c:v>
                </c:pt>
                <c:pt idx="6">
                  <c:v>ходить в кино, театры, на выставки</c:v>
                </c:pt>
                <c:pt idx="7">
                  <c:v>путешествовать</c:v>
                </c:pt>
                <c:pt idx="8">
                  <c:v>сидеть дома (смотреть телевизор, читать, слушать радио и т.п.)</c:v>
                </c:pt>
                <c:pt idx="9">
                  <c:v>заниматься дачей/огородом</c:v>
                </c:pt>
                <c:pt idx="10">
                  <c:v>помогать детям и внукам</c:v>
                </c:pt>
              </c:strCache>
            </c:strRef>
          </c:cat>
          <c:val>
            <c:numRef>
              <c:f>Планы!$B$25:$B$35</c:f>
              <c:numCache>
                <c:formatCode>0.0%</c:formatCode>
                <c:ptCount val="11"/>
                <c:pt idx="0">
                  <c:v>2.8000000000000001E-2</c:v>
                </c:pt>
                <c:pt idx="1">
                  <c:v>2.8000000000000001E-2</c:v>
                </c:pt>
                <c:pt idx="2">
                  <c:v>7.3999999999999996E-2</c:v>
                </c:pt>
                <c:pt idx="3">
                  <c:v>8.3000000000000004E-2</c:v>
                </c:pt>
                <c:pt idx="4">
                  <c:v>9.1999999999999998E-2</c:v>
                </c:pt>
                <c:pt idx="5">
                  <c:v>0.13100000000000001</c:v>
                </c:pt>
                <c:pt idx="6">
                  <c:v>0.16800000000000001</c:v>
                </c:pt>
                <c:pt idx="7">
                  <c:v>0.42899999999999999</c:v>
                </c:pt>
                <c:pt idx="8">
                  <c:v>0.45200000000000001</c:v>
                </c:pt>
                <c:pt idx="9">
                  <c:v>0.55800000000000005</c:v>
                </c:pt>
                <c:pt idx="10">
                  <c:v>0.61499999999999999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35-48AC-9538-81B79FA353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0725848"/>
        <c:axId val="210726240"/>
      </c:barChart>
      <c:catAx>
        <c:axId val="210725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210726240"/>
        <c:crosses val="autoZero"/>
        <c:auto val="1"/>
        <c:lblAlgn val="ctr"/>
        <c:lblOffset val="100"/>
        <c:noMultiLvlLbl val="0"/>
      </c:catAx>
      <c:valAx>
        <c:axId val="210726240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210725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chemeClr val="accent2"/>
            </a:solidFill>
            <a:ln>
              <a:solidFill>
                <a:schemeClr val="bg1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131-44B2-B52D-7B595654CA2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 b="0" dirty="0"/>
                      <a:t>55</a:t>
                    </a:r>
                    <a:endParaRPr lang="en-US" sz="18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31-44B2-B52D-7B595654CA2C}"/>
                </c:ext>
              </c:extLst>
            </c:dLbl>
            <c:dLbl>
              <c:idx val="1"/>
              <c:layout>
                <c:manualLayout>
                  <c:x val="0.13235580799203378"/>
                  <c:y val="9.2176323263459467E-4"/>
                </c:manualLayout>
              </c:layout>
              <c:tx>
                <c:rich>
                  <a:bodyPr/>
                  <a:lstStyle/>
                  <a:p>
                    <a:r>
                      <a:rPr lang="en-US" sz="1800" b="0" dirty="0"/>
                      <a:t>45</a:t>
                    </a:r>
                    <a:endParaRPr lang="en-US" sz="18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31-44B2-B52D-7B595654CA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B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Лист3!$B$18:$B$19</c:f>
              <c:strCache>
                <c:ptCount val="2"/>
                <c:pt idx="0">
                  <c:v>Продолжали работать после достижения пенсионного возраста</c:v>
                </c:pt>
                <c:pt idx="1">
                  <c:v>Перестали работать после достижения пенсионного возраста</c:v>
                </c:pt>
              </c:strCache>
            </c:strRef>
          </c:cat>
          <c:val>
            <c:numRef>
              <c:f>Лист3!$C$18:$C$19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31-44B2-B52D-7B595654C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solidFill>
          <a:schemeClr val="bg1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5.1134401840837507E-2"/>
          <c:y val="0.7428082466572058"/>
          <c:w val="0.88262067111091547"/>
          <c:h val="0.25719175334279437"/>
        </c:manualLayout>
      </c:layout>
      <c:overlay val="0"/>
      <c:txPr>
        <a:bodyPr/>
        <a:lstStyle/>
        <a:p>
          <a:pPr>
            <a:defRPr sz="1400"/>
          </a:pPr>
          <a:endParaRPr lang="ru-BY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75000"/>
        </a:schemeClr>
      </a:solidFill>
    </a:ln>
  </c:spPr>
  <c:txPr>
    <a:bodyPr/>
    <a:lstStyle/>
    <a:p>
      <a:pPr>
        <a:defRPr sz="1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BY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94704811200747"/>
          <c:y val="8.0839521293282063E-2"/>
          <c:w val="0.50272846491029455"/>
          <c:h val="0.5898742424775060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C1-46C9-AD14-81F2AE077D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C1-46C9-AD14-81F2AE077D7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C1-46C9-AD14-81F2AE077D7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C1-46C9-AD14-81F2AE077D7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3C1-46C9-AD14-81F2AE077D73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C1-46C9-AD14-81F2AE077D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'Отношение к пожилым'!$A$24:$A$28</c:f>
              <c:strCache>
                <c:ptCount val="5"/>
                <c:pt idx="0">
                  <c:v>полностью соблюдаются</c:v>
                </c:pt>
                <c:pt idx="1">
                  <c:v>скорее соблюдаются</c:v>
                </c:pt>
                <c:pt idx="2">
                  <c:v>скорее не соблюдаются</c:v>
                </c:pt>
                <c:pt idx="3">
                  <c:v>полностью не соблюдаются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'Отношение к пожилым'!$B$24:$B$28</c:f>
              <c:numCache>
                <c:formatCode>0.0%</c:formatCode>
                <c:ptCount val="5"/>
                <c:pt idx="0">
                  <c:v>0.189</c:v>
                </c:pt>
                <c:pt idx="1">
                  <c:v>0.53400000000000003</c:v>
                </c:pt>
                <c:pt idx="2">
                  <c:v>0.152</c:v>
                </c:pt>
                <c:pt idx="3">
                  <c:v>0</c:v>
                </c:pt>
                <c:pt idx="4">
                  <c:v>0.124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3C1-46C9-AD14-81F2AE077D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9.0558505103121318E-3"/>
          <c:y val="0.80267422916727604"/>
          <c:w val="0.97317436423108294"/>
          <c:h val="0.176877393191441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BY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B7-4B1E-9CF7-910E4AFC0C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B7-4B1E-9CF7-910E4AFC0C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B7-4B1E-9CF7-910E4AFC0C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4B7-4B1E-9CF7-910E4AFC0C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4B7-4B1E-9CF7-910E4AFC0C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'Отношение к пожилым'!$A$13:$A$17</c:f>
              <c:strCache>
                <c:ptCount val="5"/>
                <c:pt idx="0">
                  <c:v>безусловно достаточно</c:v>
                </c:pt>
                <c:pt idx="1">
                  <c:v>скорее достаточно</c:v>
                </c:pt>
                <c:pt idx="2">
                  <c:v>скорее не достаточно</c:v>
                </c:pt>
                <c:pt idx="3">
                  <c:v>безусловно недостаточно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'Отношение к пожилым'!$B$13:$B$17</c:f>
              <c:numCache>
                <c:formatCode>0.0%</c:formatCode>
                <c:ptCount val="5"/>
                <c:pt idx="0">
                  <c:v>0.159</c:v>
                </c:pt>
                <c:pt idx="1">
                  <c:v>0.45300000000000001</c:v>
                </c:pt>
                <c:pt idx="2">
                  <c:v>0.26200000000000001</c:v>
                </c:pt>
                <c:pt idx="3">
                  <c:v>5.6000000000000001E-2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4B7-4B1E-9CF7-910E4AFC0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BY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06642607174103"/>
          <c:y val="2.869078033993543E-2"/>
          <c:w val="0.49926979440069991"/>
          <c:h val="0.838780611029417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'Проблемы пожилых'!$B$21</c:f>
              <c:strCache>
                <c:ptCount val="1"/>
                <c:pt idx="0">
                  <c:v>Очень часто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'Проблемы пожилых'!$A$22:$A$33</c:f>
              <c:strCache>
                <c:ptCount val="12"/>
                <c:pt idx="0">
                  <c:v>Неуважение со стороны молодых</c:v>
                </c:pt>
                <c:pt idx="1">
                  <c:v>Ощущение ненужности, невостребованности в семье</c:v>
                </c:pt>
                <c:pt idx="2">
                  <c:v>Мало возможностей для обучения и переобучения</c:v>
                </c:pt>
                <c:pt idx="3">
                  <c:v>Отсутствие активной деятельности</c:v>
                </c:pt>
                <c:pt idx="4">
                  <c:v>Ощущение ненужности, не востребованности в обществе</c:v>
                </c:pt>
                <c:pt idx="5">
                  <c:v>Беспомощность, зависимость от детей, внуков</c:v>
                </c:pt>
                <c:pt idx="6">
                  <c:v>Одиночество</c:v>
                </c:pt>
                <c:pt idx="7">
                  <c:v>Страх перед будущим</c:v>
                </c:pt>
                <c:pt idx="8">
                  <c:v>Трудности с трудоустройством</c:v>
                </c:pt>
                <c:pt idx="9">
                  <c:v>Бедность</c:v>
                </c:pt>
                <c:pt idx="10">
                  <c:v>Трудности в использовании цифровых технологий: телефоны, Интернет и др.</c:v>
                </c:pt>
                <c:pt idx="11">
                  <c:v>Ухудшение здоровья, болезни</c:v>
                </c:pt>
              </c:strCache>
            </c:strRef>
          </c:cat>
          <c:val>
            <c:numRef>
              <c:f>'Проблемы пожилых'!$B$22:$B$33</c:f>
              <c:numCache>
                <c:formatCode>0.0%</c:formatCode>
                <c:ptCount val="12"/>
                <c:pt idx="0">
                  <c:v>0.105</c:v>
                </c:pt>
                <c:pt idx="1">
                  <c:v>0.14299999999999999</c:v>
                </c:pt>
                <c:pt idx="2">
                  <c:v>0.14699999999999999</c:v>
                </c:pt>
                <c:pt idx="3">
                  <c:v>0.185</c:v>
                </c:pt>
                <c:pt idx="4">
                  <c:v>0.19500000000000001</c:v>
                </c:pt>
                <c:pt idx="5">
                  <c:v>0.19600000000000001</c:v>
                </c:pt>
                <c:pt idx="6">
                  <c:v>0.224</c:v>
                </c:pt>
                <c:pt idx="7">
                  <c:v>0.22500000000000001</c:v>
                </c:pt>
                <c:pt idx="8">
                  <c:v>0.25600000000000001</c:v>
                </c:pt>
                <c:pt idx="9">
                  <c:v>0.307</c:v>
                </c:pt>
                <c:pt idx="10">
                  <c:v>0.312</c:v>
                </c:pt>
                <c:pt idx="11">
                  <c:v>0.48399999999999999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15-4696-89CD-0192B6B8C4EE}"/>
            </c:ext>
          </c:extLst>
        </c:ser>
        <c:ser>
          <c:idx val="1"/>
          <c:order val="1"/>
          <c:tx>
            <c:strRef>
              <c:f>'Проблемы пожилых'!$C$21</c:f>
              <c:strCache>
                <c:ptCount val="1"/>
                <c:pt idx="0">
                  <c:v>часто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'Проблемы пожилых'!$A$22:$A$33</c:f>
              <c:strCache>
                <c:ptCount val="12"/>
                <c:pt idx="0">
                  <c:v>Неуважение со стороны молодых</c:v>
                </c:pt>
                <c:pt idx="1">
                  <c:v>Ощущение ненужности, невостребованности в семье</c:v>
                </c:pt>
                <c:pt idx="2">
                  <c:v>Мало возможностей для обучения и переобучения</c:v>
                </c:pt>
                <c:pt idx="3">
                  <c:v>Отсутствие активной деятельности</c:v>
                </c:pt>
                <c:pt idx="4">
                  <c:v>Ощущение ненужности, не востребованности в обществе</c:v>
                </c:pt>
                <c:pt idx="5">
                  <c:v>Беспомощность, зависимость от детей, внуков</c:v>
                </c:pt>
                <c:pt idx="6">
                  <c:v>Одиночество</c:v>
                </c:pt>
                <c:pt idx="7">
                  <c:v>Страх перед будущим</c:v>
                </c:pt>
                <c:pt idx="8">
                  <c:v>Трудности с трудоустройством</c:v>
                </c:pt>
                <c:pt idx="9">
                  <c:v>Бедность</c:v>
                </c:pt>
                <c:pt idx="10">
                  <c:v>Трудности в использовании цифровых технологий: телефоны, Интернет и др.</c:v>
                </c:pt>
                <c:pt idx="11">
                  <c:v>Ухудшение здоровья, болезни</c:v>
                </c:pt>
              </c:strCache>
            </c:strRef>
          </c:cat>
          <c:val>
            <c:numRef>
              <c:f>'Проблемы пожилых'!$C$22:$C$33</c:f>
              <c:numCache>
                <c:formatCode>0.0%</c:formatCode>
                <c:ptCount val="12"/>
                <c:pt idx="0">
                  <c:v>0.33600000000000002</c:v>
                </c:pt>
                <c:pt idx="1">
                  <c:v>0.372</c:v>
                </c:pt>
                <c:pt idx="2">
                  <c:v>0.28799999999999998</c:v>
                </c:pt>
                <c:pt idx="3">
                  <c:v>0.47699999999999998</c:v>
                </c:pt>
                <c:pt idx="4">
                  <c:v>0.47599999999999998</c:v>
                </c:pt>
                <c:pt idx="5">
                  <c:v>0.45800000000000002</c:v>
                </c:pt>
                <c:pt idx="6">
                  <c:v>0.51200000000000001</c:v>
                </c:pt>
                <c:pt idx="7">
                  <c:v>0.502</c:v>
                </c:pt>
                <c:pt idx="8">
                  <c:v>0.47899999999999998</c:v>
                </c:pt>
                <c:pt idx="9">
                  <c:v>0.50800000000000001</c:v>
                </c:pt>
                <c:pt idx="10">
                  <c:v>0.48699999999999999</c:v>
                </c:pt>
                <c:pt idx="11">
                  <c:v>0.46200000000000002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15-4696-89CD-0192B6B8C4EE}"/>
            </c:ext>
          </c:extLst>
        </c:ser>
        <c:ser>
          <c:idx val="2"/>
          <c:order val="2"/>
          <c:tx>
            <c:strRef>
              <c:f>'Проблемы пожилых'!$D$21</c:f>
              <c:strCache>
                <c:ptCount val="1"/>
                <c:pt idx="0">
                  <c:v>редко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'Проблемы пожилых'!$A$22:$A$33</c:f>
              <c:strCache>
                <c:ptCount val="12"/>
                <c:pt idx="0">
                  <c:v>Неуважение со стороны молодых</c:v>
                </c:pt>
                <c:pt idx="1">
                  <c:v>Ощущение ненужности, невостребованности в семье</c:v>
                </c:pt>
                <c:pt idx="2">
                  <c:v>Мало возможностей для обучения и переобучения</c:v>
                </c:pt>
                <c:pt idx="3">
                  <c:v>Отсутствие активной деятельности</c:v>
                </c:pt>
                <c:pt idx="4">
                  <c:v>Ощущение ненужности, не востребованности в обществе</c:v>
                </c:pt>
                <c:pt idx="5">
                  <c:v>Беспомощность, зависимость от детей, внуков</c:v>
                </c:pt>
                <c:pt idx="6">
                  <c:v>Одиночество</c:v>
                </c:pt>
                <c:pt idx="7">
                  <c:v>Страх перед будущим</c:v>
                </c:pt>
                <c:pt idx="8">
                  <c:v>Трудности с трудоустройством</c:v>
                </c:pt>
                <c:pt idx="9">
                  <c:v>Бедность</c:v>
                </c:pt>
                <c:pt idx="10">
                  <c:v>Трудности в использовании цифровых технологий: телефоны, Интернет и др.</c:v>
                </c:pt>
                <c:pt idx="11">
                  <c:v>Ухудшение здоровья, болезни</c:v>
                </c:pt>
              </c:strCache>
            </c:strRef>
          </c:cat>
          <c:val>
            <c:numRef>
              <c:f>'Проблемы пожилых'!$D$22:$D$33</c:f>
              <c:numCache>
                <c:formatCode>0.0%</c:formatCode>
                <c:ptCount val="12"/>
                <c:pt idx="0">
                  <c:v>0.38900000000000001</c:v>
                </c:pt>
                <c:pt idx="1">
                  <c:v>0.245</c:v>
                </c:pt>
                <c:pt idx="2">
                  <c:v>0.153</c:v>
                </c:pt>
                <c:pt idx="3">
                  <c:v>0.159</c:v>
                </c:pt>
                <c:pt idx="4">
                  <c:v>0.182</c:v>
                </c:pt>
                <c:pt idx="5">
                  <c:v>0.20499999999999999</c:v>
                </c:pt>
                <c:pt idx="6">
                  <c:v>0.157</c:v>
                </c:pt>
                <c:pt idx="7">
                  <c:v>0.13900000000000001</c:v>
                </c:pt>
                <c:pt idx="8">
                  <c:v>7.6999999999999999E-2</c:v>
                </c:pt>
                <c:pt idx="9">
                  <c:v>0.109</c:v>
                </c:pt>
                <c:pt idx="10">
                  <c:v>0.10199999999999999</c:v>
                </c:pt>
                <c:pt idx="11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15-4696-89CD-0192B6B8C4EE}"/>
            </c:ext>
          </c:extLst>
        </c:ser>
        <c:ser>
          <c:idx val="3"/>
          <c:order val="3"/>
          <c:tx>
            <c:strRef>
              <c:f>'Проблемы пожилых'!$E$21</c:f>
              <c:strCache>
                <c:ptCount val="1"/>
                <c:pt idx="0">
                  <c:v>Не сталкиваются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49812734082397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15-4696-89CD-0192B6B8C4EE}"/>
                </c:ext>
              </c:extLst>
            </c:dLbl>
            <c:dLbl>
              <c:idx val="5"/>
              <c:layout>
                <c:manualLayout>
                  <c:x val="7.4906367041196673E-3"/>
                  <c:y val="-9.19817860740480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15-4696-89CD-0192B6B8C4EE}"/>
                </c:ext>
              </c:extLst>
            </c:dLbl>
            <c:dLbl>
              <c:idx val="6"/>
              <c:layout>
                <c:manualLayout>
                  <c:x val="1.24843945068664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15-4696-89CD-0192B6B8C4EE}"/>
                </c:ext>
              </c:extLst>
            </c:dLbl>
            <c:dLbl>
              <c:idx val="7"/>
              <c:layout>
                <c:manualLayout>
                  <c:x val="1.49812734082397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E15-4696-89CD-0192B6B8C4EE}"/>
                </c:ext>
              </c:extLst>
            </c:dLbl>
            <c:dLbl>
              <c:idx val="9"/>
              <c:layout>
                <c:manualLayout>
                  <c:x val="1.2484394506866416E-2"/>
                  <c:y val="-9.19817860740480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15-4696-89CD-0192B6B8C4EE}"/>
                </c:ext>
              </c:extLst>
            </c:dLbl>
            <c:dLbl>
              <c:idx val="10"/>
              <c:layout>
                <c:manualLayout>
                  <c:x val="3.24594257178526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E15-4696-89CD-0192B6B8C4EE}"/>
                </c:ext>
              </c:extLst>
            </c:dLbl>
            <c:dLbl>
              <c:idx val="11"/>
              <c:layout>
                <c:manualLayout>
                  <c:x val="3.24594257178526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E15-4696-89CD-0192B6B8C4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'Проблемы пожилых'!$A$22:$A$33</c:f>
              <c:strCache>
                <c:ptCount val="12"/>
                <c:pt idx="0">
                  <c:v>Неуважение со стороны молодых</c:v>
                </c:pt>
                <c:pt idx="1">
                  <c:v>Ощущение ненужности, невостребованности в семье</c:v>
                </c:pt>
                <c:pt idx="2">
                  <c:v>Мало возможностей для обучения и переобучения</c:v>
                </c:pt>
                <c:pt idx="3">
                  <c:v>Отсутствие активной деятельности</c:v>
                </c:pt>
                <c:pt idx="4">
                  <c:v>Ощущение ненужности, не востребованности в обществе</c:v>
                </c:pt>
                <c:pt idx="5">
                  <c:v>Беспомощность, зависимость от детей, внуков</c:v>
                </c:pt>
                <c:pt idx="6">
                  <c:v>Одиночество</c:v>
                </c:pt>
                <c:pt idx="7">
                  <c:v>Страх перед будущим</c:v>
                </c:pt>
                <c:pt idx="8">
                  <c:v>Трудности с трудоустройством</c:v>
                </c:pt>
                <c:pt idx="9">
                  <c:v>Бедность</c:v>
                </c:pt>
                <c:pt idx="10">
                  <c:v>Трудности в использовании цифровых технологий: телефоны, Интернет и др.</c:v>
                </c:pt>
                <c:pt idx="11">
                  <c:v>Ухудшение здоровья, болезни</c:v>
                </c:pt>
              </c:strCache>
            </c:strRef>
          </c:cat>
          <c:val>
            <c:numRef>
              <c:f>'Проблемы пожилых'!$E$22:$E$33</c:f>
              <c:numCache>
                <c:formatCode>0.0%</c:formatCode>
                <c:ptCount val="12"/>
                <c:pt idx="0">
                  <c:v>7.0999999999999994E-2</c:v>
                </c:pt>
                <c:pt idx="1">
                  <c:v>7.4999999999999997E-2</c:v>
                </c:pt>
                <c:pt idx="2">
                  <c:v>0.13500000000000001</c:v>
                </c:pt>
                <c:pt idx="3">
                  <c:v>3.4000000000000002E-2</c:v>
                </c:pt>
                <c:pt idx="4">
                  <c:v>4.3999999999999997E-2</c:v>
                </c:pt>
                <c:pt idx="5">
                  <c:v>3.6999999999999998E-2</c:v>
                </c:pt>
                <c:pt idx="6">
                  <c:v>2.1999999999999999E-2</c:v>
                </c:pt>
                <c:pt idx="7">
                  <c:v>3.3000000000000002E-2</c:v>
                </c:pt>
                <c:pt idx="8">
                  <c:v>4.4999999999999998E-2</c:v>
                </c:pt>
                <c:pt idx="9">
                  <c:v>1.9E-2</c:v>
                </c:pt>
                <c:pt idx="10">
                  <c:v>1.0999999999999999E-2</c:v>
                </c:pt>
                <c:pt idx="11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E15-4696-89CD-0192B6B8C4EE}"/>
            </c:ext>
          </c:extLst>
        </c:ser>
        <c:ser>
          <c:idx val="4"/>
          <c:order val="4"/>
          <c:tx>
            <c:strRef>
              <c:f>'Проблемы пожилых'!$F$21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'Проблемы пожилых'!$A$22:$A$33</c:f>
              <c:strCache>
                <c:ptCount val="12"/>
                <c:pt idx="0">
                  <c:v>Неуважение со стороны молодых</c:v>
                </c:pt>
                <c:pt idx="1">
                  <c:v>Ощущение ненужности, невостребованности в семье</c:v>
                </c:pt>
                <c:pt idx="2">
                  <c:v>Мало возможностей для обучения и переобучения</c:v>
                </c:pt>
                <c:pt idx="3">
                  <c:v>Отсутствие активной деятельности</c:v>
                </c:pt>
                <c:pt idx="4">
                  <c:v>Ощущение ненужности, не востребованности в обществе</c:v>
                </c:pt>
                <c:pt idx="5">
                  <c:v>Беспомощность, зависимость от детей, внуков</c:v>
                </c:pt>
                <c:pt idx="6">
                  <c:v>Одиночество</c:v>
                </c:pt>
                <c:pt idx="7">
                  <c:v>Страх перед будущим</c:v>
                </c:pt>
                <c:pt idx="8">
                  <c:v>Трудности с трудоустройством</c:v>
                </c:pt>
                <c:pt idx="9">
                  <c:v>Бедность</c:v>
                </c:pt>
                <c:pt idx="10">
                  <c:v>Трудности в использовании цифровых технологий: телефоны, Интернет и др.</c:v>
                </c:pt>
                <c:pt idx="11">
                  <c:v>Ухудшение здоровья, болезни</c:v>
                </c:pt>
              </c:strCache>
            </c:strRef>
          </c:cat>
          <c:val>
            <c:numRef>
              <c:f>'Проблемы пожилых'!$F$22:$F$33</c:f>
              <c:numCache>
                <c:formatCode>0.0%</c:formatCode>
                <c:ptCount val="12"/>
                <c:pt idx="0">
                  <c:v>9.9000000000000005E-2</c:v>
                </c:pt>
                <c:pt idx="1">
                  <c:v>0.16500000000000001</c:v>
                </c:pt>
                <c:pt idx="2">
                  <c:v>0.27700000000000002</c:v>
                </c:pt>
                <c:pt idx="3">
                  <c:v>0.14399999999999999</c:v>
                </c:pt>
                <c:pt idx="4">
                  <c:v>0.10199999999999999</c:v>
                </c:pt>
                <c:pt idx="5">
                  <c:v>0.104</c:v>
                </c:pt>
                <c:pt idx="6">
                  <c:v>8.5000000000000006E-2</c:v>
                </c:pt>
                <c:pt idx="7">
                  <c:v>0.10199999999999999</c:v>
                </c:pt>
                <c:pt idx="8">
                  <c:v>0.14299999999999999</c:v>
                </c:pt>
                <c:pt idx="9">
                  <c:v>5.7000000000000002E-2</c:v>
                </c:pt>
                <c:pt idx="10">
                  <c:v>8.6999999999999994E-2</c:v>
                </c:pt>
                <c:pt idx="11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E15-4696-89CD-0192B6B8C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852088"/>
        <c:axId val="209852480"/>
      </c:barChart>
      <c:catAx>
        <c:axId val="209852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209852480"/>
        <c:crosses val="autoZero"/>
        <c:auto val="1"/>
        <c:lblAlgn val="ctr"/>
        <c:lblOffset val="100"/>
        <c:noMultiLvlLbl val="0"/>
      </c:catAx>
      <c:valAx>
        <c:axId val="209852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209852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899825021872271E-2"/>
          <c:y val="0.93392084055566049"/>
          <c:w val="0.8502002405949256"/>
          <c:h val="6.6079159444339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B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77E60A-7427-4899-B18E-C31AA93141D5}" type="doc">
      <dgm:prSet loTypeId="urn:microsoft.com/office/officeart/2005/8/layout/matrix1" loCatId="matrix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B1EBA91-E505-4F9F-9EDD-3BBC5B5C3229}">
      <dgm:prSet phldrT="[Текст]" custT="1"/>
      <dgm:spPr/>
      <dgm:t>
        <a:bodyPr/>
        <a:lstStyle/>
        <a:p>
          <a:r>
            <a:rPr lang="ru-RU" sz="1800" dirty="0"/>
            <a:t>Смена парадигмы и признание многообразия пожилых людей</a:t>
          </a:r>
        </a:p>
      </dgm:t>
    </dgm:pt>
    <dgm:pt modelId="{DD068FDB-138A-4DFF-8AE4-BFC74C5B908D}" type="parTrans" cxnId="{1E69F2AF-3582-48CA-A2D0-1D975A2F32F4}">
      <dgm:prSet/>
      <dgm:spPr/>
      <dgm:t>
        <a:bodyPr/>
        <a:lstStyle/>
        <a:p>
          <a:endParaRPr lang="ru-RU"/>
        </a:p>
      </dgm:t>
    </dgm:pt>
    <dgm:pt modelId="{5748AFE6-68EF-4EB5-94F9-9E9BA5599944}" type="sibTrans" cxnId="{1E69F2AF-3582-48CA-A2D0-1D975A2F32F4}">
      <dgm:prSet/>
      <dgm:spPr/>
      <dgm:t>
        <a:bodyPr/>
        <a:lstStyle/>
        <a:p>
          <a:endParaRPr lang="ru-RU"/>
        </a:p>
      </dgm:t>
    </dgm:pt>
    <dgm:pt modelId="{E865A322-0803-41D7-BEC3-0379D0AB998D}">
      <dgm:prSet phldrT="[Текст]"/>
      <dgm:spPr/>
      <dgm:t>
        <a:bodyPr/>
        <a:lstStyle/>
        <a:p>
          <a:r>
            <a:rPr lang="ru-RU" dirty="0"/>
            <a:t>Обеспечение достойного уровня жизни</a:t>
          </a:r>
        </a:p>
        <a:p>
          <a:r>
            <a:rPr lang="ru-RU" dirty="0"/>
            <a:t>(пенсионное обеспечение, льготы, ГАСП и материальная помощь)</a:t>
          </a:r>
        </a:p>
      </dgm:t>
    </dgm:pt>
    <dgm:pt modelId="{9CA8EDAD-D20A-41F6-808C-0C0A35E8C9CD}" type="parTrans" cxnId="{4D5FBBCD-0498-44AE-BB97-C6085E1502A5}">
      <dgm:prSet/>
      <dgm:spPr/>
      <dgm:t>
        <a:bodyPr/>
        <a:lstStyle/>
        <a:p>
          <a:endParaRPr lang="ru-RU"/>
        </a:p>
      </dgm:t>
    </dgm:pt>
    <dgm:pt modelId="{D4D6B9F1-B87F-4349-820F-F72B502FFD3C}" type="sibTrans" cxnId="{4D5FBBCD-0498-44AE-BB97-C6085E1502A5}">
      <dgm:prSet/>
      <dgm:spPr/>
      <dgm:t>
        <a:bodyPr/>
        <a:lstStyle/>
        <a:p>
          <a:endParaRPr lang="ru-RU"/>
        </a:p>
      </dgm:t>
    </dgm:pt>
    <dgm:pt modelId="{B1C18833-55AC-447B-B501-CA8BC4E4F049}">
      <dgm:prSet phldrT="[Текст]"/>
      <dgm:spPr/>
      <dgm:t>
        <a:bodyPr/>
        <a:lstStyle/>
        <a:p>
          <a:r>
            <a:rPr lang="ru-RU" dirty="0"/>
            <a:t>Сохранение человеческого потенциала,  социальной активности</a:t>
          </a:r>
        </a:p>
        <a:p>
          <a:r>
            <a:rPr lang="ru-RU" dirty="0"/>
            <a:t> (поддержка занятости, в </a:t>
          </a:r>
          <a:r>
            <a:rPr lang="ru-RU" dirty="0" err="1"/>
            <a:t>т.ч</a:t>
          </a:r>
          <a:r>
            <a:rPr lang="ru-RU" dirty="0"/>
            <a:t>. привлечение к общественно полезной деятельности, профилактика социальной изоляции, создание площадок общения, взаимопомощи)</a:t>
          </a:r>
        </a:p>
      </dgm:t>
    </dgm:pt>
    <dgm:pt modelId="{E015AF99-B29C-4050-A357-56E324011929}" type="parTrans" cxnId="{D201F56B-8522-4305-833A-9AF281C6B160}">
      <dgm:prSet/>
      <dgm:spPr/>
      <dgm:t>
        <a:bodyPr/>
        <a:lstStyle/>
        <a:p>
          <a:endParaRPr lang="ru-RU"/>
        </a:p>
      </dgm:t>
    </dgm:pt>
    <dgm:pt modelId="{81359B1F-F6F3-4F90-9DC5-ADE37DE03F60}" type="sibTrans" cxnId="{D201F56B-8522-4305-833A-9AF281C6B160}">
      <dgm:prSet/>
      <dgm:spPr/>
      <dgm:t>
        <a:bodyPr/>
        <a:lstStyle/>
        <a:p>
          <a:endParaRPr lang="ru-RU"/>
        </a:p>
      </dgm:t>
    </dgm:pt>
    <dgm:pt modelId="{FC5A45FB-ECB5-4D23-8BDB-946EB37F5BC7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/>
            <a:t>Предоставление социальных услуг в целях поддержания качества жизни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/>
            <a:t> (консультации, помощь в быту, психологическая поддержка, поддержание навыков, сопровождение)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dirty="0"/>
        </a:p>
      </dgm:t>
    </dgm:pt>
    <dgm:pt modelId="{C76AB9D4-4D44-493D-9C84-5C116AFF0A42}" type="parTrans" cxnId="{3DC86FB5-9F28-458B-AE29-BC3BBDD14384}">
      <dgm:prSet/>
      <dgm:spPr/>
      <dgm:t>
        <a:bodyPr/>
        <a:lstStyle/>
        <a:p>
          <a:endParaRPr lang="ru-RU"/>
        </a:p>
      </dgm:t>
    </dgm:pt>
    <dgm:pt modelId="{7EEBA5A1-767B-4F52-8A04-8E38D556526E}" type="sibTrans" cxnId="{3DC86FB5-9F28-458B-AE29-BC3BBDD14384}">
      <dgm:prSet/>
      <dgm:spPr/>
      <dgm:t>
        <a:bodyPr/>
        <a:lstStyle/>
        <a:p>
          <a:endParaRPr lang="ru-RU"/>
        </a:p>
      </dgm:t>
    </dgm:pt>
    <dgm:pt modelId="{8274A549-B065-47BF-BAE5-00776675DE7F}">
      <dgm:prSet phldrT="[Текст]" phldr="1"/>
      <dgm:spPr/>
      <dgm:t>
        <a:bodyPr/>
        <a:lstStyle/>
        <a:p>
          <a:endParaRPr lang="ru-RU"/>
        </a:p>
      </dgm:t>
    </dgm:pt>
    <dgm:pt modelId="{DBD42053-F3B1-4C3E-AA73-EFDE140841C7}" type="parTrans" cxnId="{7AEDA7B0-0BBB-4B9C-9168-8B2BB66750E1}">
      <dgm:prSet/>
      <dgm:spPr/>
      <dgm:t>
        <a:bodyPr/>
        <a:lstStyle/>
        <a:p>
          <a:endParaRPr lang="ru-RU"/>
        </a:p>
      </dgm:t>
    </dgm:pt>
    <dgm:pt modelId="{61B012A7-B859-40AA-8E6F-EF76076BC197}" type="sibTrans" cxnId="{7AEDA7B0-0BBB-4B9C-9168-8B2BB66750E1}">
      <dgm:prSet/>
      <dgm:spPr/>
      <dgm:t>
        <a:bodyPr/>
        <a:lstStyle/>
        <a:p>
          <a:endParaRPr lang="ru-RU"/>
        </a:p>
      </dgm:t>
    </dgm:pt>
    <dgm:pt modelId="{1703E120-D776-4D73-9363-0432452EF220}">
      <dgm:prSet custT="1"/>
      <dgm:spPr/>
      <dgm:t>
        <a:bodyPr/>
        <a:lstStyle/>
        <a:p>
          <a:r>
            <a:rPr lang="ru-RU" sz="1600" dirty="0"/>
            <a:t>Формирование нового образа пожилого человека (гражданские инициативы, </a:t>
          </a:r>
          <a:r>
            <a:rPr lang="ru-RU" sz="1600" dirty="0" err="1"/>
            <a:t>волонтерство</a:t>
          </a:r>
          <a:r>
            <a:rPr lang="ru-RU" sz="1600" dirty="0"/>
            <a:t>, участие в принятии решений</a:t>
          </a:r>
        </a:p>
      </dgm:t>
    </dgm:pt>
    <dgm:pt modelId="{33CF121C-A408-4221-A39B-264712B003F5}" type="parTrans" cxnId="{A48F363D-00A6-4FE1-A99C-1EA254F266F2}">
      <dgm:prSet/>
      <dgm:spPr/>
      <dgm:t>
        <a:bodyPr/>
        <a:lstStyle/>
        <a:p>
          <a:endParaRPr lang="ru-RU"/>
        </a:p>
      </dgm:t>
    </dgm:pt>
    <dgm:pt modelId="{F533F6AA-B90B-4ACA-A71F-0E80F753BCE2}" type="sibTrans" cxnId="{A48F363D-00A6-4FE1-A99C-1EA254F266F2}">
      <dgm:prSet/>
      <dgm:spPr/>
      <dgm:t>
        <a:bodyPr/>
        <a:lstStyle/>
        <a:p>
          <a:endParaRPr lang="ru-RU"/>
        </a:p>
      </dgm:t>
    </dgm:pt>
    <dgm:pt modelId="{1564DAE3-4440-4142-8258-05884E0A7090}" type="pres">
      <dgm:prSet presAssocID="{C077E60A-7427-4899-B18E-C31AA93141D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E5D39AF-694C-461A-93A8-B24C77F36D88}" type="pres">
      <dgm:prSet presAssocID="{C077E60A-7427-4899-B18E-C31AA93141D5}" presName="matrix" presStyleCnt="0"/>
      <dgm:spPr/>
    </dgm:pt>
    <dgm:pt modelId="{2BA57083-BE35-4125-BEC9-3E50C69D2CEA}" type="pres">
      <dgm:prSet presAssocID="{C077E60A-7427-4899-B18E-C31AA93141D5}" presName="tile1" presStyleLbl="node1" presStyleIdx="0" presStyleCnt="4"/>
      <dgm:spPr/>
    </dgm:pt>
    <dgm:pt modelId="{7C5C9442-C3BE-466B-ADCF-670FEBA3FED1}" type="pres">
      <dgm:prSet presAssocID="{C077E60A-7427-4899-B18E-C31AA93141D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E243054-36C0-4DE4-98B4-E7907B168FB5}" type="pres">
      <dgm:prSet presAssocID="{C077E60A-7427-4899-B18E-C31AA93141D5}" presName="tile2" presStyleLbl="node1" presStyleIdx="1" presStyleCnt="4"/>
      <dgm:spPr/>
    </dgm:pt>
    <dgm:pt modelId="{AA2B5749-5425-4F0E-8D81-1BD8FDD4E3ED}" type="pres">
      <dgm:prSet presAssocID="{C077E60A-7427-4899-B18E-C31AA93141D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6293BF4-FBA0-466A-BB9D-C1C379095EB4}" type="pres">
      <dgm:prSet presAssocID="{C077E60A-7427-4899-B18E-C31AA93141D5}" presName="tile3" presStyleLbl="node1" presStyleIdx="2" presStyleCnt="4"/>
      <dgm:spPr/>
    </dgm:pt>
    <dgm:pt modelId="{FB9F1063-838B-446E-9023-7DD149327A2D}" type="pres">
      <dgm:prSet presAssocID="{C077E60A-7427-4899-B18E-C31AA93141D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4D553EF-8113-474B-8778-F982B3A6E025}" type="pres">
      <dgm:prSet presAssocID="{C077E60A-7427-4899-B18E-C31AA93141D5}" presName="tile4" presStyleLbl="node1" presStyleIdx="3" presStyleCnt="4"/>
      <dgm:spPr/>
    </dgm:pt>
    <dgm:pt modelId="{37AA52A1-1187-42E8-9485-AC1A7015DAAC}" type="pres">
      <dgm:prSet presAssocID="{C077E60A-7427-4899-B18E-C31AA93141D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3DA3AB3-EB0F-458A-B538-70106E6EEF59}" type="pres">
      <dgm:prSet presAssocID="{C077E60A-7427-4899-B18E-C31AA93141D5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74ADAA18-9E46-4E7E-9A2D-CC4DF1890315}" type="presOf" srcId="{1703E120-D776-4D73-9363-0432452EF220}" destId="{37AA52A1-1187-42E8-9485-AC1A7015DAAC}" srcOrd="1" destOrd="0" presId="urn:microsoft.com/office/officeart/2005/8/layout/matrix1"/>
    <dgm:cxn modelId="{79B4EC26-4550-4083-B15A-A90DFA9BE246}" type="presOf" srcId="{FC5A45FB-ECB5-4D23-8BDB-946EB37F5BC7}" destId="{A6293BF4-FBA0-466A-BB9D-C1C379095EB4}" srcOrd="0" destOrd="0" presId="urn:microsoft.com/office/officeart/2005/8/layout/matrix1"/>
    <dgm:cxn modelId="{A48F363D-00A6-4FE1-A99C-1EA254F266F2}" srcId="{CB1EBA91-E505-4F9F-9EDD-3BBC5B5C3229}" destId="{1703E120-D776-4D73-9363-0432452EF220}" srcOrd="3" destOrd="0" parTransId="{33CF121C-A408-4221-A39B-264712B003F5}" sibTransId="{F533F6AA-B90B-4ACA-A71F-0E80F753BCE2}"/>
    <dgm:cxn modelId="{E4655D61-7179-4764-8F21-6CA7763730E9}" type="presOf" srcId="{B1C18833-55AC-447B-B501-CA8BC4E4F049}" destId="{AA2B5749-5425-4F0E-8D81-1BD8FDD4E3ED}" srcOrd="1" destOrd="0" presId="urn:microsoft.com/office/officeart/2005/8/layout/matrix1"/>
    <dgm:cxn modelId="{1A0F9261-B13D-4523-83CB-014A8B960B1D}" type="presOf" srcId="{FC5A45FB-ECB5-4D23-8BDB-946EB37F5BC7}" destId="{FB9F1063-838B-446E-9023-7DD149327A2D}" srcOrd="1" destOrd="0" presId="urn:microsoft.com/office/officeart/2005/8/layout/matrix1"/>
    <dgm:cxn modelId="{4F26A243-D1B0-47B0-A035-A467A2097AE0}" type="presOf" srcId="{B1C18833-55AC-447B-B501-CA8BC4E4F049}" destId="{CE243054-36C0-4DE4-98B4-E7907B168FB5}" srcOrd="0" destOrd="0" presId="urn:microsoft.com/office/officeart/2005/8/layout/matrix1"/>
    <dgm:cxn modelId="{D201F56B-8522-4305-833A-9AF281C6B160}" srcId="{CB1EBA91-E505-4F9F-9EDD-3BBC5B5C3229}" destId="{B1C18833-55AC-447B-B501-CA8BC4E4F049}" srcOrd="1" destOrd="0" parTransId="{E015AF99-B29C-4050-A357-56E324011929}" sibTransId="{81359B1F-F6F3-4F90-9DC5-ADE37DE03F60}"/>
    <dgm:cxn modelId="{E90E574F-BF42-41AD-AECC-3288987E1278}" type="presOf" srcId="{CB1EBA91-E505-4F9F-9EDD-3BBC5B5C3229}" destId="{33DA3AB3-EB0F-458A-B538-70106E6EEF59}" srcOrd="0" destOrd="0" presId="urn:microsoft.com/office/officeart/2005/8/layout/matrix1"/>
    <dgm:cxn modelId="{7B4BA671-4C3F-4342-A995-9ACFAAF0822A}" type="presOf" srcId="{C077E60A-7427-4899-B18E-C31AA93141D5}" destId="{1564DAE3-4440-4142-8258-05884E0A7090}" srcOrd="0" destOrd="0" presId="urn:microsoft.com/office/officeart/2005/8/layout/matrix1"/>
    <dgm:cxn modelId="{5DA62EA2-C062-4F6F-9347-80DE04FE5B21}" type="presOf" srcId="{1703E120-D776-4D73-9363-0432452EF220}" destId="{64D553EF-8113-474B-8778-F982B3A6E025}" srcOrd="0" destOrd="0" presId="urn:microsoft.com/office/officeart/2005/8/layout/matrix1"/>
    <dgm:cxn modelId="{569A93A4-4368-4891-BFB7-CAA2B2DFC531}" type="presOf" srcId="{E865A322-0803-41D7-BEC3-0379D0AB998D}" destId="{7C5C9442-C3BE-466B-ADCF-670FEBA3FED1}" srcOrd="1" destOrd="0" presId="urn:microsoft.com/office/officeart/2005/8/layout/matrix1"/>
    <dgm:cxn modelId="{1E69F2AF-3582-48CA-A2D0-1D975A2F32F4}" srcId="{C077E60A-7427-4899-B18E-C31AA93141D5}" destId="{CB1EBA91-E505-4F9F-9EDD-3BBC5B5C3229}" srcOrd="0" destOrd="0" parTransId="{DD068FDB-138A-4DFF-8AE4-BFC74C5B908D}" sibTransId="{5748AFE6-68EF-4EB5-94F9-9E9BA5599944}"/>
    <dgm:cxn modelId="{7AEDA7B0-0BBB-4B9C-9168-8B2BB66750E1}" srcId="{CB1EBA91-E505-4F9F-9EDD-3BBC5B5C3229}" destId="{8274A549-B065-47BF-BAE5-00776675DE7F}" srcOrd="4" destOrd="0" parTransId="{DBD42053-F3B1-4C3E-AA73-EFDE140841C7}" sibTransId="{61B012A7-B859-40AA-8E6F-EF76076BC197}"/>
    <dgm:cxn modelId="{3DC86FB5-9F28-458B-AE29-BC3BBDD14384}" srcId="{CB1EBA91-E505-4F9F-9EDD-3BBC5B5C3229}" destId="{FC5A45FB-ECB5-4D23-8BDB-946EB37F5BC7}" srcOrd="2" destOrd="0" parTransId="{C76AB9D4-4D44-493D-9C84-5C116AFF0A42}" sibTransId="{7EEBA5A1-767B-4F52-8A04-8E38D556526E}"/>
    <dgm:cxn modelId="{55DF76B7-62A5-4A6D-916F-C05DCB81A8D5}" type="presOf" srcId="{E865A322-0803-41D7-BEC3-0379D0AB998D}" destId="{2BA57083-BE35-4125-BEC9-3E50C69D2CEA}" srcOrd="0" destOrd="0" presId="urn:microsoft.com/office/officeart/2005/8/layout/matrix1"/>
    <dgm:cxn modelId="{4D5FBBCD-0498-44AE-BB97-C6085E1502A5}" srcId="{CB1EBA91-E505-4F9F-9EDD-3BBC5B5C3229}" destId="{E865A322-0803-41D7-BEC3-0379D0AB998D}" srcOrd="0" destOrd="0" parTransId="{9CA8EDAD-D20A-41F6-808C-0C0A35E8C9CD}" sibTransId="{D4D6B9F1-B87F-4349-820F-F72B502FFD3C}"/>
    <dgm:cxn modelId="{3E03E025-A31F-4672-885E-56E8902DE227}" type="presParOf" srcId="{1564DAE3-4440-4142-8258-05884E0A7090}" destId="{3E5D39AF-694C-461A-93A8-B24C77F36D88}" srcOrd="0" destOrd="0" presId="urn:microsoft.com/office/officeart/2005/8/layout/matrix1"/>
    <dgm:cxn modelId="{EDC5DF35-02DF-44A8-9889-472364CA86C1}" type="presParOf" srcId="{3E5D39AF-694C-461A-93A8-B24C77F36D88}" destId="{2BA57083-BE35-4125-BEC9-3E50C69D2CEA}" srcOrd="0" destOrd="0" presId="urn:microsoft.com/office/officeart/2005/8/layout/matrix1"/>
    <dgm:cxn modelId="{476C01EC-A68E-43B0-96BC-90B133BC1241}" type="presParOf" srcId="{3E5D39AF-694C-461A-93A8-B24C77F36D88}" destId="{7C5C9442-C3BE-466B-ADCF-670FEBA3FED1}" srcOrd="1" destOrd="0" presId="urn:microsoft.com/office/officeart/2005/8/layout/matrix1"/>
    <dgm:cxn modelId="{751EF2E2-2DBA-4981-8963-A465121CD04D}" type="presParOf" srcId="{3E5D39AF-694C-461A-93A8-B24C77F36D88}" destId="{CE243054-36C0-4DE4-98B4-E7907B168FB5}" srcOrd="2" destOrd="0" presId="urn:microsoft.com/office/officeart/2005/8/layout/matrix1"/>
    <dgm:cxn modelId="{99040829-C84F-4AF8-AF05-897DB6FE24E2}" type="presParOf" srcId="{3E5D39AF-694C-461A-93A8-B24C77F36D88}" destId="{AA2B5749-5425-4F0E-8D81-1BD8FDD4E3ED}" srcOrd="3" destOrd="0" presId="urn:microsoft.com/office/officeart/2005/8/layout/matrix1"/>
    <dgm:cxn modelId="{DECDDE72-C39C-48D0-A199-890B92A6A17D}" type="presParOf" srcId="{3E5D39AF-694C-461A-93A8-B24C77F36D88}" destId="{A6293BF4-FBA0-466A-BB9D-C1C379095EB4}" srcOrd="4" destOrd="0" presId="urn:microsoft.com/office/officeart/2005/8/layout/matrix1"/>
    <dgm:cxn modelId="{EB7E2AE1-AE7B-4E48-A7DC-AA53BB8C0808}" type="presParOf" srcId="{3E5D39AF-694C-461A-93A8-B24C77F36D88}" destId="{FB9F1063-838B-446E-9023-7DD149327A2D}" srcOrd="5" destOrd="0" presId="urn:microsoft.com/office/officeart/2005/8/layout/matrix1"/>
    <dgm:cxn modelId="{DEED0348-1944-4A01-B050-59D9DC860026}" type="presParOf" srcId="{3E5D39AF-694C-461A-93A8-B24C77F36D88}" destId="{64D553EF-8113-474B-8778-F982B3A6E025}" srcOrd="6" destOrd="0" presId="urn:microsoft.com/office/officeart/2005/8/layout/matrix1"/>
    <dgm:cxn modelId="{F78E77B7-6B99-4967-AE8F-FCB07223E9B6}" type="presParOf" srcId="{3E5D39AF-694C-461A-93A8-B24C77F36D88}" destId="{37AA52A1-1187-42E8-9485-AC1A7015DAAC}" srcOrd="7" destOrd="0" presId="urn:microsoft.com/office/officeart/2005/8/layout/matrix1"/>
    <dgm:cxn modelId="{00213F46-938E-45C1-B904-E93B546F1048}" type="presParOf" srcId="{1564DAE3-4440-4142-8258-05884E0A7090}" destId="{33DA3AB3-EB0F-458A-B538-70106E6EEF5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F867B9-45EC-40E2-9B47-834B555BF28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1B87569-D08E-4549-85E7-0E7987C68953}">
      <dgm:prSet phldrT="[Текст]"/>
      <dgm:spPr/>
      <dgm:t>
        <a:bodyPr/>
        <a:lstStyle/>
        <a:p>
          <a:r>
            <a:rPr lang="ru-RU" dirty="0"/>
            <a:t>Для системы</a:t>
          </a:r>
        </a:p>
      </dgm:t>
    </dgm:pt>
    <dgm:pt modelId="{A20BA379-EBE9-4950-9AE9-28BE9EE74182}" type="parTrans" cxnId="{685B20A0-1157-4753-89F0-D89C1A1043E2}">
      <dgm:prSet/>
      <dgm:spPr/>
      <dgm:t>
        <a:bodyPr/>
        <a:lstStyle/>
        <a:p>
          <a:endParaRPr lang="ru-RU"/>
        </a:p>
      </dgm:t>
    </dgm:pt>
    <dgm:pt modelId="{3B925581-60B6-4FB9-8775-3B070CCD3BE9}" type="sibTrans" cxnId="{685B20A0-1157-4753-89F0-D89C1A1043E2}">
      <dgm:prSet/>
      <dgm:spPr/>
      <dgm:t>
        <a:bodyPr/>
        <a:lstStyle/>
        <a:p>
          <a:endParaRPr lang="ru-RU"/>
        </a:p>
      </dgm:t>
    </dgm:pt>
    <dgm:pt modelId="{266D7FB7-7F07-4AEB-A7D4-766B27438ECE}">
      <dgm:prSet phldrT="[Текст]" custT="1"/>
      <dgm:spPr/>
      <dgm:t>
        <a:bodyPr/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700" kern="1200" dirty="0">
              <a:latin typeface="Calibri" panose="020F0502020204030204" pitchFamily="34" charset="0"/>
              <a:ea typeface="+mn-ea"/>
              <a:cs typeface="+mn-cs"/>
            </a:rPr>
            <a:t>Рост спроса на СУ, включая специализированные, долгосрочный уход</a:t>
          </a:r>
        </a:p>
      </dgm:t>
    </dgm:pt>
    <dgm:pt modelId="{924E6E0B-5554-4D53-BD80-C8F84B454E61}" type="parTrans" cxnId="{63C3609F-8FD2-4897-AAE9-03E45F9C508E}">
      <dgm:prSet/>
      <dgm:spPr/>
      <dgm:t>
        <a:bodyPr/>
        <a:lstStyle/>
        <a:p>
          <a:endParaRPr lang="ru-RU"/>
        </a:p>
      </dgm:t>
    </dgm:pt>
    <dgm:pt modelId="{9B68E85C-9A32-4766-A2E6-A40D27B50DCE}" type="sibTrans" cxnId="{63C3609F-8FD2-4897-AAE9-03E45F9C508E}">
      <dgm:prSet/>
      <dgm:spPr/>
      <dgm:t>
        <a:bodyPr/>
        <a:lstStyle/>
        <a:p>
          <a:endParaRPr lang="ru-RU"/>
        </a:p>
      </dgm:t>
    </dgm:pt>
    <dgm:pt modelId="{D50050C0-D536-4FAF-8362-233312D0D4CE}">
      <dgm:prSet phldrT="[Текст]"/>
      <dgm:spPr/>
      <dgm:t>
        <a:bodyPr/>
        <a:lstStyle/>
        <a:p>
          <a:r>
            <a:rPr lang="ru-RU" dirty="0"/>
            <a:t>Для пожилых людей</a:t>
          </a:r>
        </a:p>
      </dgm:t>
    </dgm:pt>
    <dgm:pt modelId="{2567D298-C1E5-4CAC-9605-89B727F2BDF0}" type="parTrans" cxnId="{D000AA9D-E110-4A8E-9B2C-25EBD3F9B612}">
      <dgm:prSet/>
      <dgm:spPr/>
      <dgm:t>
        <a:bodyPr/>
        <a:lstStyle/>
        <a:p>
          <a:endParaRPr lang="ru-RU"/>
        </a:p>
      </dgm:t>
    </dgm:pt>
    <dgm:pt modelId="{CD387761-151A-43EE-9451-4EAA416E7E24}" type="sibTrans" cxnId="{D000AA9D-E110-4A8E-9B2C-25EBD3F9B612}">
      <dgm:prSet/>
      <dgm:spPr/>
      <dgm:t>
        <a:bodyPr/>
        <a:lstStyle/>
        <a:p>
          <a:endParaRPr lang="ru-RU"/>
        </a:p>
      </dgm:t>
    </dgm:pt>
    <dgm:pt modelId="{C7AC48AA-FBFE-4083-9A9A-2AB797598979}">
      <dgm:prSet phldrT="[Текст]"/>
      <dgm:spPr/>
      <dgm:t>
        <a:bodyPr/>
        <a:lstStyle/>
        <a:p>
          <a:r>
            <a:rPr lang="ru-RU" dirty="0"/>
            <a:t>Очередь</a:t>
          </a:r>
        </a:p>
      </dgm:t>
    </dgm:pt>
    <dgm:pt modelId="{2DE7C23E-B6AB-4767-B08E-4FB56744FC35}" type="parTrans" cxnId="{037A3AD9-CAC8-4629-9B73-1FF26605F053}">
      <dgm:prSet/>
      <dgm:spPr/>
      <dgm:t>
        <a:bodyPr/>
        <a:lstStyle/>
        <a:p>
          <a:endParaRPr lang="ru-RU"/>
        </a:p>
      </dgm:t>
    </dgm:pt>
    <dgm:pt modelId="{3C014E2D-D911-4FD3-88A2-470972659779}" type="sibTrans" cxnId="{037A3AD9-CAC8-4629-9B73-1FF26605F053}">
      <dgm:prSet/>
      <dgm:spPr/>
      <dgm:t>
        <a:bodyPr/>
        <a:lstStyle/>
        <a:p>
          <a:endParaRPr lang="ru-RU"/>
        </a:p>
      </dgm:t>
    </dgm:pt>
    <dgm:pt modelId="{D15FCBCA-9B39-4746-AECD-6B12B53453E1}">
      <dgm:prSet phldrT="[Текст]"/>
      <dgm:spPr/>
      <dgm:t>
        <a:bodyPr/>
        <a:lstStyle/>
        <a:p>
          <a:r>
            <a:rPr lang="ru-RU" dirty="0"/>
            <a:t>Медицинский подход</a:t>
          </a:r>
        </a:p>
      </dgm:t>
    </dgm:pt>
    <dgm:pt modelId="{723CDB73-54A7-45FC-96A0-805591D1CA12}" type="parTrans" cxnId="{A9A79F34-58DC-4ADB-9FCF-A6DA57F3ABFF}">
      <dgm:prSet/>
      <dgm:spPr/>
      <dgm:t>
        <a:bodyPr/>
        <a:lstStyle/>
        <a:p>
          <a:endParaRPr lang="ru-RU"/>
        </a:p>
      </dgm:t>
    </dgm:pt>
    <dgm:pt modelId="{4F1CE124-B654-4459-97D9-C47F2B8CCE55}" type="sibTrans" cxnId="{A9A79F34-58DC-4ADB-9FCF-A6DA57F3ABFF}">
      <dgm:prSet/>
      <dgm:spPr/>
      <dgm:t>
        <a:bodyPr/>
        <a:lstStyle/>
        <a:p>
          <a:endParaRPr lang="ru-RU"/>
        </a:p>
      </dgm:t>
    </dgm:pt>
    <dgm:pt modelId="{0293A3E5-DA9F-4407-A5A1-9AF1DF0CF57B}">
      <dgm:prSet phldrT="[Текст]"/>
      <dgm:spPr/>
      <dgm:t>
        <a:bodyPr/>
        <a:lstStyle/>
        <a:p>
          <a:r>
            <a:rPr lang="ru-RU" dirty="0"/>
            <a:t>Преобладание институциональных форм</a:t>
          </a:r>
        </a:p>
      </dgm:t>
    </dgm:pt>
    <dgm:pt modelId="{379834E1-AB2A-4A0B-B5A6-4D5D1364546C}" type="parTrans" cxnId="{9A002A9F-518A-4E97-AB15-2137E56CB1DF}">
      <dgm:prSet/>
      <dgm:spPr/>
      <dgm:t>
        <a:bodyPr/>
        <a:lstStyle/>
        <a:p>
          <a:endParaRPr lang="ru-RU"/>
        </a:p>
      </dgm:t>
    </dgm:pt>
    <dgm:pt modelId="{137E8E19-9A2E-4F02-9D5C-13A064FE2C43}" type="sibTrans" cxnId="{9A002A9F-518A-4E97-AB15-2137E56CB1DF}">
      <dgm:prSet/>
      <dgm:spPr/>
      <dgm:t>
        <a:bodyPr/>
        <a:lstStyle/>
        <a:p>
          <a:endParaRPr lang="ru-RU"/>
        </a:p>
      </dgm:t>
    </dgm:pt>
    <dgm:pt modelId="{F9E4DDB7-F4B9-4DCD-BD11-6F071E76BE55}">
      <dgm:prSet phldrT="[Текст]"/>
      <dgm:spPr/>
      <dgm:t>
        <a:bodyPr/>
        <a:lstStyle/>
        <a:p>
          <a:r>
            <a:rPr lang="ru-RU" dirty="0" err="1"/>
            <a:t>Эйджизм</a:t>
          </a:r>
          <a:r>
            <a:rPr lang="ru-RU" dirty="0"/>
            <a:t>, патернализм</a:t>
          </a:r>
        </a:p>
      </dgm:t>
    </dgm:pt>
    <dgm:pt modelId="{4577A819-2530-4B49-B0BE-7C2539D8400D}" type="parTrans" cxnId="{0E00B248-CE43-4DA2-A0AD-4DC7AE16457A}">
      <dgm:prSet/>
      <dgm:spPr/>
      <dgm:t>
        <a:bodyPr/>
        <a:lstStyle/>
        <a:p>
          <a:endParaRPr lang="ru-RU"/>
        </a:p>
      </dgm:t>
    </dgm:pt>
    <dgm:pt modelId="{2D3A06B3-6266-4B60-A573-3C86588DD6FC}" type="sibTrans" cxnId="{0E00B248-CE43-4DA2-A0AD-4DC7AE16457A}">
      <dgm:prSet/>
      <dgm:spPr/>
      <dgm:t>
        <a:bodyPr/>
        <a:lstStyle/>
        <a:p>
          <a:endParaRPr lang="ru-RU"/>
        </a:p>
      </dgm:t>
    </dgm:pt>
    <dgm:pt modelId="{C5F576D3-B2F5-44C8-9DE5-8FC6D2A7198D}">
      <dgm:prSet phldrT="[Текст]" custT="1"/>
      <dgm:spPr/>
      <dgm:t>
        <a:bodyPr/>
        <a:lstStyle/>
        <a:p>
          <a:pPr marL="228600" marR="0" lvl="1" indent="-228600" algn="l" defTabSz="1200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"/>
            <a:tabLst/>
            <a:defRPr/>
          </a:pPr>
          <a:r>
            <a:rPr lang="ru-RU" sz="2700" kern="1200" dirty="0">
              <a:latin typeface="Calibri" panose="020F0502020204030204" pitchFamily="34" charset="0"/>
              <a:ea typeface="+mn-ea"/>
              <a:cs typeface="+mn-cs"/>
            </a:rPr>
            <a:t>Дефицит специалистов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700" kern="1200" dirty="0">
            <a:latin typeface="Calibri" panose="020F0502020204030204" pitchFamily="34" charset="0"/>
            <a:ea typeface="+mn-ea"/>
            <a:cs typeface="+mn-cs"/>
          </a:endParaRPr>
        </a:p>
      </dgm:t>
    </dgm:pt>
    <dgm:pt modelId="{09B99C06-8FAA-48CC-B7ED-8703717678D0}" type="parTrans" cxnId="{6431C213-A054-4BB5-B132-84AF114D9747}">
      <dgm:prSet/>
      <dgm:spPr/>
    </dgm:pt>
    <dgm:pt modelId="{D4D6FBD1-55E7-4FD9-9762-D4BE0E0EF978}" type="sibTrans" cxnId="{6431C213-A054-4BB5-B132-84AF114D9747}">
      <dgm:prSet/>
      <dgm:spPr/>
    </dgm:pt>
    <dgm:pt modelId="{33B46B04-677D-4D18-BA34-5DBAC445D6D1}">
      <dgm:prSet phldrT="[Текст]" custT="1"/>
      <dgm:spPr/>
      <dgm:t>
        <a:bodyPr/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700" kern="1200" dirty="0">
              <a:latin typeface="Calibri" panose="020F0502020204030204" pitchFamily="34" charset="0"/>
              <a:ea typeface="+mn-ea"/>
              <a:cs typeface="+mn-cs"/>
            </a:rPr>
            <a:t>Рост расходов</a:t>
          </a:r>
        </a:p>
      </dgm:t>
    </dgm:pt>
    <dgm:pt modelId="{A03FC5A6-BAA3-4448-BF6A-05B6DBE9D6EE}" type="parTrans" cxnId="{76F73189-EAE0-4DEE-82CF-4C107F051CE8}">
      <dgm:prSet/>
      <dgm:spPr/>
    </dgm:pt>
    <dgm:pt modelId="{11BF902D-5C20-4617-9A3F-25231281B15D}" type="sibTrans" cxnId="{76F73189-EAE0-4DEE-82CF-4C107F051CE8}">
      <dgm:prSet/>
      <dgm:spPr/>
    </dgm:pt>
    <dgm:pt modelId="{4235E760-0039-49A5-9BCD-C0AF084CAF8A}">
      <dgm:prSet phldrT="[Текст]"/>
      <dgm:spPr/>
      <dgm:t>
        <a:bodyPr/>
        <a:lstStyle/>
        <a:p>
          <a:r>
            <a:rPr lang="ru-RU" dirty="0"/>
            <a:t>Увеличение оплаты</a:t>
          </a:r>
        </a:p>
      </dgm:t>
    </dgm:pt>
    <dgm:pt modelId="{15E9B170-793E-44C8-9CC6-E7A1A1BD3AF5}" type="parTrans" cxnId="{2F8BF513-98F9-4B1B-8FD5-6F8E079C9255}">
      <dgm:prSet/>
      <dgm:spPr/>
    </dgm:pt>
    <dgm:pt modelId="{4FBFBF39-FDE8-461B-9072-741EB32EC5F6}" type="sibTrans" cxnId="{2F8BF513-98F9-4B1B-8FD5-6F8E079C9255}">
      <dgm:prSet/>
      <dgm:spPr/>
    </dgm:pt>
    <dgm:pt modelId="{6C2C2C1A-87B1-4882-9D0A-35CEE94EB7A3}" type="pres">
      <dgm:prSet presAssocID="{EEF867B9-45EC-40E2-9B47-834B555BF280}" presName="Name0" presStyleCnt="0">
        <dgm:presLayoutVars>
          <dgm:dir/>
          <dgm:animLvl val="lvl"/>
          <dgm:resizeHandles val="exact"/>
        </dgm:presLayoutVars>
      </dgm:prSet>
      <dgm:spPr/>
    </dgm:pt>
    <dgm:pt modelId="{09FE5D51-9F08-4D85-AA32-D72759437650}" type="pres">
      <dgm:prSet presAssocID="{61B87569-D08E-4549-85E7-0E7987C68953}" presName="composite" presStyleCnt="0"/>
      <dgm:spPr/>
    </dgm:pt>
    <dgm:pt modelId="{8628ECFC-48EA-42F2-95DD-AEAF1C556021}" type="pres">
      <dgm:prSet presAssocID="{61B87569-D08E-4549-85E7-0E7987C6895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6F761C23-396A-44DB-9C11-B7E304A55CA9}" type="pres">
      <dgm:prSet presAssocID="{61B87569-D08E-4549-85E7-0E7987C68953}" presName="desTx" presStyleLbl="alignAccFollowNode1" presStyleIdx="0" presStyleCnt="2">
        <dgm:presLayoutVars>
          <dgm:bulletEnabled val="1"/>
        </dgm:presLayoutVars>
      </dgm:prSet>
      <dgm:spPr/>
    </dgm:pt>
    <dgm:pt modelId="{978E76EC-39FA-4398-8E9D-62D3E38FFEB3}" type="pres">
      <dgm:prSet presAssocID="{3B925581-60B6-4FB9-8775-3B070CCD3BE9}" presName="space" presStyleCnt="0"/>
      <dgm:spPr/>
    </dgm:pt>
    <dgm:pt modelId="{A9FCB185-7CEF-428D-8434-51A9C6A80C26}" type="pres">
      <dgm:prSet presAssocID="{D50050C0-D536-4FAF-8362-233312D0D4CE}" presName="composite" presStyleCnt="0"/>
      <dgm:spPr/>
    </dgm:pt>
    <dgm:pt modelId="{6A1BED6C-9CC1-48E2-8C6D-DC253D93F2C7}" type="pres">
      <dgm:prSet presAssocID="{D50050C0-D536-4FAF-8362-233312D0D4C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AB81B4C-69BD-4620-9973-2DE1F22AF13F}" type="pres">
      <dgm:prSet presAssocID="{D50050C0-D536-4FAF-8362-233312D0D4C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8962707-7031-4053-8AF9-77989C9CD51D}" type="presOf" srcId="{EEF867B9-45EC-40E2-9B47-834B555BF280}" destId="{6C2C2C1A-87B1-4882-9D0A-35CEE94EB7A3}" srcOrd="0" destOrd="0" presId="urn:microsoft.com/office/officeart/2005/8/layout/hList1"/>
    <dgm:cxn modelId="{FE792A0E-C254-4862-BBFB-BBA127F42E1D}" type="presOf" srcId="{D15FCBCA-9B39-4746-AECD-6B12B53453E1}" destId="{4AB81B4C-69BD-4620-9973-2DE1F22AF13F}" srcOrd="0" destOrd="1" presId="urn:microsoft.com/office/officeart/2005/8/layout/hList1"/>
    <dgm:cxn modelId="{6431C213-A054-4BB5-B132-84AF114D9747}" srcId="{61B87569-D08E-4549-85E7-0E7987C68953}" destId="{C5F576D3-B2F5-44C8-9DE5-8FC6D2A7198D}" srcOrd="2" destOrd="0" parTransId="{09B99C06-8FAA-48CC-B7ED-8703717678D0}" sibTransId="{D4D6FBD1-55E7-4FD9-9762-D4BE0E0EF978}"/>
    <dgm:cxn modelId="{2F8BF513-98F9-4B1B-8FD5-6F8E079C9255}" srcId="{D50050C0-D536-4FAF-8362-233312D0D4CE}" destId="{4235E760-0039-49A5-9BCD-C0AF084CAF8A}" srcOrd="3" destOrd="0" parTransId="{15E9B170-793E-44C8-9CC6-E7A1A1BD3AF5}" sibTransId="{4FBFBF39-FDE8-461B-9072-741EB32EC5F6}"/>
    <dgm:cxn modelId="{4B41F318-C563-4F09-A584-6872C63F02DF}" type="presOf" srcId="{C5F576D3-B2F5-44C8-9DE5-8FC6D2A7198D}" destId="{6F761C23-396A-44DB-9C11-B7E304A55CA9}" srcOrd="0" destOrd="2" presId="urn:microsoft.com/office/officeart/2005/8/layout/hList1"/>
    <dgm:cxn modelId="{58F2871B-96C3-415E-B5DA-BAAD34D004DF}" type="presOf" srcId="{F9E4DDB7-F4B9-4DCD-BD11-6F071E76BE55}" destId="{4AB81B4C-69BD-4620-9973-2DE1F22AF13F}" srcOrd="0" destOrd="4" presId="urn:microsoft.com/office/officeart/2005/8/layout/hList1"/>
    <dgm:cxn modelId="{5E098F24-30CC-44F9-AE96-DE78E686B7CB}" type="presOf" srcId="{4235E760-0039-49A5-9BCD-C0AF084CAF8A}" destId="{4AB81B4C-69BD-4620-9973-2DE1F22AF13F}" srcOrd="0" destOrd="3" presId="urn:microsoft.com/office/officeart/2005/8/layout/hList1"/>
    <dgm:cxn modelId="{850AB131-2EB9-447E-BEF8-324F391F13E2}" type="presOf" srcId="{61B87569-D08E-4549-85E7-0E7987C68953}" destId="{8628ECFC-48EA-42F2-95DD-AEAF1C556021}" srcOrd="0" destOrd="0" presId="urn:microsoft.com/office/officeart/2005/8/layout/hList1"/>
    <dgm:cxn modelId="{A9A79F34-58DC-4ADB-9FCF-A6DA57F3ABFF}" srcId="{D50050C0-D536-4FAF-8362-233312D0D4CE}" destId="{D15FCBCA-9B39-4746-AECD-6B12B53453E1}" srcOrd="1" destOrd="0" parTransId="{723CDB73-54A7-45FC-96A0-805591D1CA12}" sibTransId="{4F1CE124-B654-4459-97D9-C47F2B8CCE55}"/>
    <dgm:cxn modelId="{AA90DC43-7C6E-4E9B-905D-EDA8ABBD7531}" type="presOf" srcId="{D50050C0-D536-4FAF-8362-233312D0D4CE}" destId="{6A1BED6C-9CC1-48E2-8C6D-DC253D93F2C7}" srcOrd="0" destOrd="0" presId="urn:microsoft.com/office/officeart/2005/8/layout/hList1"/>
    <dgm:cxn modelId="{0E00B248-CE43-4DA2-A0AD-4DC7AE16457A}" srcId="{D50050C0-D536-4FAF-8362-233312D0D4CE}" destId="{F9E4DDB7-F4B9-4DCD-BD11-6F071E76BE55}" srcOrd="4" destOrd="0" parTransId="{4577A819-2530-4B49-B0BE-7C2539D8400D}" sibTransId="{2D3A06B3-6266-4B60-A573-3C86588DD6FC}"/>
    <dgm:cxn modelId="{76F73189-EAE0-4DEE-82CF-4C107F051CE8}" srcId="{61B87569-D08E-4549-85E7-0E7987C68953}" destId="{33B46B04-677D-4D18-BA34-5DBAC445D6D1}" srcOrd="1" destOrd="0" parTransId="{A03FC5A6-BAA3-4448-BF6A-05B6DBE9D6EE}" sibTransId="{11BF902D-5C20-4617-9A3F-25231281B15D}"/>
    <dgm:cxn modelId="{77398394-1892-495E-B492-E3360E56BA8A}" type="presOf" srcId="{0293A3E5-DA9F-4407-A5A1-9AF1DF0CF57B}" destId="{4AB81B4C-69BD-4620-9973-2DE1F22AF13F}" srcOrd="0" destOrd="2" presId="urn:microsoft.com/office/officeart/2005/8/layout/hList1"/>
    <dgm:cxn modelId="{D000AA9D-E110-4A8E-9B2C-25EBD3F9B612}" srcId="{EEF867B9-45EC-40E2-9B47-834B555BF280}" destId="{D50050C0-D536-4FAF-8362-233312D0D4CE}" srcOrd="1" destOrd="0" parTransId="{2567D298-C1E5-4CAC-9605-89B727F2BDF0}" sibTransId="{CD387761-151A-43EE-9451-4EAA416E7E24}"/>
    <dgm:cxn modelId="{9A002A9F-518A-4E97-AB15-2137E56CB1DF}" srcId="{D50050C0-D536-4FAF-8362-233312D0D4CE}" destId="{0293A3E5-DA9F-4407-A5A1-9AF1DF0CF57B}" srcOrd="2" destOrd="0" parTransId="{379834E1-AB2A-4A0B-B5A6-4D5D1364546C}" sibTransId="{137E8E19-9A2E-4F02-9D5C-13A064FE2C43}"/>
    <dgm:cxn modelId="{63C3609F-8FD2-4897-AAE9-03E45F9C508E}" srcId="{61B87569-D08E-4549-85E7-0E7987C68953}" destId="{266D7FB7-7F07-4AEB-A7D4-766B27438ECE}" srcOrd="0" destOrd="0" parTransId="{924E6E0B-5554-4D53-BD80-C8F84B454E61}" sibTransId="{9B68E85C-9A32-4766-A2E6-A40D27B50DCE}"/>
    <dgm:cxn modelId="{685B20A0-1157-4753-89F0-D89C1A1043E2}" srcId="{EEF867B9-45EC-40E2-9B47-834B555BF280}" destId="{61B87569-D08E-4549-85E7-0E7987C68953}" srcOrd="0" destOrd="0" parTransId="{A20BA379-EBE9-4950-9AE9-28BE9EE74182}" sibTransId="{3B925581-60B6-4FB9-8775-3B070CCD3BE9}"/>
    <dgm:cxn modelId="{128331A1-6A92-4150-95FB-615E7A892BD6}" type="presOf" srcId="{C7AC48AA-FBFE-4083-9A9A-2AB797598979}" destId="{4AB81B4C-69BD-4620-9973-2DE1F22AF13F}" srcOrd="0" destOrd="0" presId="urn:microsoft.com/office/officeart/2005/8/layout/hList1"/>
    <dgm:cxn modelId="{ADDF9EB5-9E4D-4188-B674-EBA153BCD2D5}" type="presOf" srcId="{266D7FB7-7F07-4AEB-A7D4-766B27438ECE}" destId="{6F761C23-396A-44DB-9C11-B7E304A55CA9}" srcOrd="0" destOrd="0" presId="urn:microsoft.com/office/officeart/2005/8/layout/hList1"/>
    <dgm:cxn modelId="{037A3AD9-CAC8-4629-9B73-1FF26605F053}" srcId="{D50050C0-D536-4FAF-8362-233312D0D4CE}" destId="{C7AC48AA-FBFE-4083-9A9A-2AB797598979}" srcOrd="0" destOrd="0" parTransId="{2DE7C23E-B6AB-4767-B08E-4FB56744FC35}" sibTransId="{3C014E2D-D911-4FD3-88A2-470972659779}"/>
    <dgm:cxn modelId="{713256F0-6774-4963-9C27-C430E3354A99}" type="presOf" srcId="{33B46B04-677D-4D18-BA34-5DBAC445D6D1}" destId="{6F761C23-396A-44DB-9C11-B7E304A55CA9}" srcOrd="0" destOrd="1" presId="urn:microsoft.com/office/officeart/2005/8/layout/hList1"/>
    <dgm:cxn modelId="{23A56690-C71B-4FCE-850F-0431207949AD}" type="presParOf" srcId="{6C2C2C1A-87B1-4882-9D0A-35CEE94EB7A3}" destId="{09FE5D51-9F08-4D85-AA32-D72759437650}" srcOrd="0" destOrd="0" presId="urn:microsoft.com/office/officeart/2005/8/layout/hList1"/>
    <dgm:cxn modelId="{059CE70D-E562-4CAF-9476-7727C7340907}" type="presParOf" srcId="{09FE5D51-9F08-4D85-AA32-D72759437650}" destId="{8628ECFC-48EA-42F2-95DD-AEAF1C556021}" srcOrd="0" destOrd="0" presId="urn:microsoft.com/office/officeart/2005/8/layout/hList1"/>
    <dgm:cxn modelId="{2BD91337-445A-4D1D-9EB2-997D60CFF694}" type="presParOf" srcId="{09FE5D51-9F08-4D85-AA32-D72759437650}" destId="{6F761C23-396A-44DB-9C11-B7E304A55CA9}" srcOrd="1" destOrd="0" presId="urn:microsoft.com/office/officeart/2005/8/layout/hList1"/>
    <dgm:cxn modelId="{7C1CE505-9E50-4BF4-A136-9E55948047C7}" type="presParOf" srcId="{6C2C2C1A-87B1-4882-9D0A-35CEE94EB7A3}" destId="{978E76EC-39FA-4398-8E9D-62D3E38FFEB3}" srcOrd="1" destOrd="0" presId="urn:microsoft.com/office/officeart/2005/8/layout/hList1"/>
    <dgm:cxn modelId="{A218BFED-C56D-4DA4-8404-28E9AC245C0F}" type="presParOf" srcId="{6C2C2C1A-87B1-4882-9D0A-35CEE94EB7A3}" destId="{A9FCB185-7CEF-428D-8434-51A9C6A80C26}" srcOrd="2" destOrd="0" presId="urn:microsoft.com/office/officeart/2005/8/layout/hList1"/>
    <dgm:cxn modelId="{5A95C7C5-466B-4257-82E4-3DB492642B63}" type="presParOf" srcId="{A9FCB185-7CEF-428D-8434-51A9C6A80C26}" destId="{6A1BED6C-9CC1-48E2-8C6D-DC253D93F2C7}" srcOrd="0" destOrd="0" presId="urn:microsoft.com/office/officeart/2005/8/layout/hList1"/>
    <dgm:cxn modelId="{95D21D10-2FD9-4520-86B8-817848280D27}" type="presParOf" srcId="{A9FCB185-7CEF-428D-8434-51A9C6A80C26}" destId="{4AB81B4C-69BD-4620-9973-2DE1F22AF13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57083-BE35-4125-BEC9-3E50C69D2CEA}">
      <dsp:nvSpPr>
        <dsp:cNvPr id="0" name=""/>
        <dsp:cNvSpPr/>
      </dsp:nvSpPr>
      <dsp:spPr>
        <a:xfrm rot="16200000">
          <a:off x="912819" y="-912819"/>
          <a:ext cx="2376264" cy="4201902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Обеспечение достойного уровня жизни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(пенсионное обеспечение, льготы, ГАСП и материальная помощь)</a:t>
          </a:r>
        </a:p>
      </dsp:txBody>
      <dsp:txXfrm rot="5400000">
        <a:off x="0" y="0"/>
        <a:ext cx="4201902" cy="1782198"/>
      </dsp:txXfrm>
    </dsp:sp>
    <dsp:sp modelId="{CE243054-36C0-4DE4-98B4-E7907B168FB5}">
      <dsp:nvSpPr>
        <dsp:cNvPr id="0" name=""/>
        <dsp:cNvSpPr/>
      </dsp:nvSpPr>
      <dsp:spPr>
        <a:xfrm>
          <a:off x="4201902" y="0"/>
          <a:ext cx="4201902" cy="2376264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Сохранение человеческого потенциала,  социальной активности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 (поддержка занятости, в </a:t>
          </a:r>
          <a:r>
            <a:rPr lang="ru-RU" sz="1500" kern="1200" dirty="0" err="1"/>
            <a:t>т.ч</a:t>
          </a:r>
          <a:r>
            <a:rPr lang="ru-RU" sz="1500" kern="1200" dirty="0"/>
            <a:t>. привлечение к общественно полезной деятельности, профилактика социальной изоляции, создание площадок общения, взаимопомощи)</a:t>
          </a:r>
        </a:p>
      </dsp:txBody>
      <dsp:txXfrm>
        <a:off x="4201902" y="0"/>
        <a:ext cx="4201902" cy="1782198"/>
      </dsp:txXfrm>
    </dsp:sp>
    <dsp:sp modelId="{A6293BF4-FBA0-466A-BB9D-C1C379095EB4}">
      <dsp:nvSpPr>
        <dsp:cNvPr id="0" name=""/>
        <dsp:cNvSpPr/>
      </dsp:nvSpPr>
      <dsp:spPr>
        <a:xfrm rot="10800000">
          <a:off x="0" y="2376264"/>
          <a:ext cx="4201902" cy="2376264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/>
            <a:t>Предоставление социальных услуг в целях поддержания качества жизни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/>
            <a:t> (консультации, помощь в быту, психологическая поддержка, поддержание навыков, сопровождение)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 rot="10800000">
        <a:off x="0" y="2970329"/>
        <a:ext cx="4201902" cy="1782198"/>
      </dsp:txXfrm>
    </dsp:sp>
    <dsp:sp modelId="{64D553EF-8113-474B-8778-F982B3A6E025}">
      <dsp:nvSpPr>
        <dsp:cNvPr id="0" name=""/>
        <dsp:cNvSpPr/>
      </dsp:nvSpPr>
      <dsp:spPr>
        <a:xfrm rot="5400000">
          <a:off x="5114721" y="1463444"/>
          <a:ext cx="2376264" cy="4201902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Формирование нового образа пожилого человека (гражданские инициативы, </a:t>
          </a:r>
          <a:r>
            <a:rPr lang="ru-RU" sz="1600" kern="1200" dirty="0" err="1"/>
            <a:t>волонтерство</a:t>
          </a:r>
          <a:r>
            <a:rPr lang="ru-RU" sz="1600" kern="1200" dirty="0"/>
            <a:t>, участие в принятии решений</a:t>
          </a:r>
        </a:p>
      </dsp:txBody>
      <dsp:txXfrm rot="-5400000">
        <a:off x="4201902" y="2970329"/>
        <a:ext cx="4201902" cy="1782198"/>
      </dsp:txXfrm>
    </dsp:sp>
    <dsp:sp modelId="{33DA3AB3-EB0F-458A-B538-70106E6EEF59}">
      <dsp:nvSpPr>
        <dsp:cNvPr id="0" name=""/>
        <dsp:cNvSpPr/>
      </dsp:nvSpPr>
      <dsp:spPr>
        <a:xfrm>
          <a:off x="2941331" y="1782198"/>
          <a:ext cx="2521141" cy="1188132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Смена парадигмы и признание многообразия пожилых людей</a:t>
          </a:r>
        </a:p>
      </dsp:txBody>
      <dsp:txXfrm>
        <a:off x="2999331" y="1840198"/>
        <a:ext cx="2405141" cy="1072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8ECFC-48EA-42F2-95DD-AEAF1C556021}">
      <dsp:nvSpPr>
        <dsp:cNvPr id="0" name=""/>
        <dsp:cNvSpPr/>
      </dsp:nvSpPr>
      <dsp:spPr>
        <a:xfrm>
          <a:off x="40" y="3417"/>
          <a:ext cx="3830052" cy="748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Для системы</a:t>
          </a:r>
        </a:p>
      </dsp:txBody>
      <dsp:txXfrm>
        <a:off x="40" y="3417"/>
        <a:ext cx="3830052" cy="748800"/>
      </dsp:txXfrm>
    </dsp:sp>
    <dsp:sp modelId="{6F761C23-396A-44DB-9C11-B7E304A55CA9}">
      <dsp:nvSpPr>
        <dsp:cNvPr id="0" name=""/>
        <dsp:cNvSpPr/>
      </dsp:nvSpPr>
      <dsp:spPr>
        <a:xfrm>
          <a:off x="40" y="752218"/>
          <a:ext cx="3830052" cy="35685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700" kern="1200" dirty="0">
              <a:latin typeface="Calibri" panose="020F0502020204030204" pitchFamily="34" charset="0"/>
              <a:ea typeface="+mn-ea"/>
              <a:cs typeface="+mn-cs"/>
            </a:rPr>
            <a:t>Рост спроса на СУ, включая специализированные, долгосрочный уход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700" kern="1200" dirty="0">
              <a:latin typeface="Calibri" panose="020F0502020204030204" pitchFamily="34" charset="0"/>
              <a:ea typeface="+mn-ea"/>
              <a:cs typeface="+mn-cs"/>
            </a:rPr>
            <a:t>Рост расходов</a:t>
          </a:r>
        </a:p>
        <a:p>
          <a:pPr marL="228600" marR="0" lvl="1" indent="-228600" algn="l" defTabSz="1200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"/>
            <a:tabLst/>
            <a:defRPr/>
          </a:pPr>
          <a:r>
            <a:rPr lang="ru-RU" sz="2700" kern="1200" dirty="0">
              <a:latin typeface="Calibri" panose="020F0502020204030204" pitchFamily="34" charset="0"/>
              <a:ea typeface="+mn-ea"/>
              <a:cs typeface="+mn-cs"/>
            </a:rPr>
            <a:t>Дефицит специалистов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700" kern="1200" dirty="0">
            <a:latin typeface="Calibri" panose="020F0502020204030204" pitchFamily="34" charset="0"/>
            <a:ea typeface="+mn-ea"/>
            <a:cs typeface="+mn-cs"/>
          </a:endParaRPr>
        </a:p>
      </dsp:txBody>
      <dsp:txXfrm>
        <a:off x="40" y="752218"/>
        <a:ext cx="3830052" cy="3568500"/>
      </dsp:txXfrm>
    </dsp:sp>
    <dsp:sp modelId="{6A1BED6C-9CC1-48E2-8C6D-DC253D93F2C7}">
      <dsp:nvSpPr>
        <dsp:cNvPr id="0" name=""/>
        <dsp:cNvSpPr/>
      </dsp:nvSpPr>
      <dsp:spPr>
        <a:xfrm>
          <a:off x="4366299" y="3417"/>
          <a:ext cx="3830052" cy="748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Для пожилых людей</a:t>
          </a:r>
        </a:p>
      </dsp:txBody>
      <dsp:txXfrm>
        <a:off x="4366299" y="3417"/>
        <a:ext cx="3830052" cy="748800"/>
      </dsp:txXfrm>
    </dsp:sp>
    <dsp:sp modelId="{4AB81B4C-69BD-4620-9973-2DE1F22AF13F}">
      <dsp:nvSpPr>
        <dsp:cNvPr id="0" name=""/>
        <dsp:cNvSpPr/>
      </dsp:nvSpPr>
      <dsp:spPr>
        <a:xfrm>
          <a:off x="4366299" y="752218"/>
          <a:ext cx="3830052" cy="35685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/>
            <a:t>Очередь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/>
            <a:t>Медицинский подход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/>
            <a:t>Преобладание институциональных форм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/>
            <a:t>Увеличение оплаты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 err="1"/>
            <a:t>Эйджизм</a:t>
          </a:r>
          <a:r>
            <a:rPr lang="ru-RU" sz="2600" kern="1200" dirty="0"/>
            <a:t>, патернализм</a:t>
          </a:r>
        </a:p>
      </dsp:txBody>
      <dsp:txXfrm>
        <a:off x="4366299" y="752218"/>
        <a:ext cx="3830052" cy="3568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026D477-AEEA-4592-BFED-B42A11A57D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D5F9B2-8EEA-4CC3-9F03-C06BCA4EC2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28290-E584-4621-863E-57EADDD71433}" type="datetimeFigureOut">
              <a:rPr lang="ru-BY" smtClean="0"/>
              <a:t>02.10.2020</a:t>
            </a:fld>
            <a:endParaRPr lang="ru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7527CD-3E60-42B9-A6A2-F33C68C823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9C3C64-1845-4F07-A4C7-5F924FE3D6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79D1F-AB3E-4A6D-BD26-C980463C0E46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802747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CF570-E5BA-4CFC-B0F3-659A22DD192E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DA711-6F63-4A50-8BB1-309E97C48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13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 уважаемые участники форума! Позвольте поприветствовать все высокое собрание и приступить к докладу на обозначенную тему.</a:t>
            </a:r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DA711-6F63-4A50-8BB1-309E97C482C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094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исходя из признания многообразия пожилых людей и их потребностей, роль системы социальной защиты доже становится двусоставной: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одной стороны, это выполнение традиционных функций, позволяющих обеспечить достойный уровень и качество жизни – через систему пенсий, пособий, льгот, развитие социального обслуживания (хотя даже здесь речь не идет только лишь о росте доходов – совершенствуя, скажем, законодательство в области пенсионного обеспечения мы должны понимать, как это связано с активностью пожилых людей. Поэтому нам нужен и механизм «отложенной пенсии», и надбавки на уход);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другой стороны, социальная защита посредством использования различных инструментов – дополнительных гарантий в сфере занятости, поддержки гражданских инициатив и волонтерского движения, через информационные кампании – призвана обеспечить сохранение и развитие человеческого потенциала старшего поколения и формирование современного восприятия пожилого человека как деятельного, компетентного, всей душой вовлеченного в создание устойчивого общества и мира для всех. </a:t>
            </a:r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DA711-6F63-4A50-8BB1-309E97C482C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06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Эту двойную роль системы социальной защиты я бы хотела проиллюстрировать на примере наиболее знакомой и близкой мне области – области социального обслуживания. 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Действительно, область социального обслуживания очень хорошо на плечах и ногах социальных работников чувствует старение населения и изменения среди пожилых людей. Запросов не просто становится больше, меняются ожидания получателей услуг. Это все приводит к тому, что на протяжении последних 10 лет и особенно 5 лет эта область очень активно развивается, регулярно совершенствуется законодательная база, но и практика в регионах порой работает на опережение. 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Опять же, с одной стороны, речь идет о развитии традиционных направлений в социальном обслуживании, но на качественно новом уровне: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Появляются новые категории получателей (люди с когнитивными нарушениями, деменцией, люди групп риска, близкое окружение)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Внедряются новые подходы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выявительный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принцип, оценка индивидуальной нуждаемости и социальных показаний, ресурсно-потенциальный подход, внимание профилактике,)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Совершенствуется процесс оказания услуг (безбарьерная среда, менеджмент качества, мониторинг качества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соцуслуг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новые требования к персоналу -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профстандарт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специалиста по социальной работе, новые поставщики услуг - расширение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госсоцзаказа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другой стороны, происходит своего рода смена парадигмы, когда пожилые люди становятся не объектом ухода и заботы, но активным субъектов: 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 готовы брать долгожителей в замещающую семью, оказывать услуги молодым семьям, содействовать социальной адаптации молодых выпускников домов-интернатов;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они активно интересуются новыми услугами (по повышению компьютерной и финансовой грамотности, социальному туризму):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проявляют инициативу в проведении фестивалей, туристических слетов и охотно становятся добросовестными, можно сказать «профессиональными» волонтерами.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Соответственно, говоря о предложениях в резолюцию Форума, мне кажется важным помнить о неоднородности такой группы населения, как пожилые люди и предусмотреть меры, с одной стороны, направленные на повышение защищенности пожилых граждан, поступательный рост их благосостояния, формирование системы долгосрочного ухода, внедрения критериев определения индивидуальной потребности в социальной защите, единых стандартов качества для государственного и негосударственного секторов и т.д., с другой – о создании условий для того, чтобы пожилые люди могли быть активными и влиять на принимаемые решения. Конечно, здесь речь идет о привлечении старшего поколения к разработке соответствующих стратегических документов – в частности, Национальной стратегии действий в интересах пожилых граждан Республики Беларусь, поддержке волонтерского движения среди пожилых, создании условий для получения образования и занятости, об информационном обеспечении, направленном на устранение стереотипов, проявлений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эйджизма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 формировании доступной среды с учетом потребностей пожилых, что позволит нам вести речь о городах и обществах, дружественных пожилым… И т.д.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Главное, что нужно иметь в виду – это право пожилого человека, как любого другого человека, на самоопределение и самореализацию.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ПРИМЕРЫ</a:t>
            </a:r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DA711-6F63-4A50-8BB1-309E97C482C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26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Походы и принципы, но которых основываются названные концепции «позитивного» старения отражены во многих международных документах – прежде всего, Мадридский план действий по проблемам старения 2002 г. Одним из последних является ЛИССАБОНСКОЕ ЗАЯВЛЕНИЕ МИНИСТРОВ 2017 ГОДА, которое неслучайно называется «Устойчивое общество для всех возрастов: реализация потенциала более продолжительной жизни».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Мне хотелось бы акцентировать только некоторые пункты из этого заявления, которые подчеркивают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неоднородность такой группы населения как пожилые люди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их вклад как потребителей и производителей благ, услуг и инноваций.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здесь же переосмысляется роль секторов здравоохранения и социальной защиты – это не только новые рабочие места в перспективе с учетом прогнозируемого роста спроса на социальные услуги, уход и т.п., но и фактора, содействующий развитию экономики и социальной сплоченности.</a:t>
            </a:r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DA711-6F63-4A50-8BB1-309E97C482C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33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9320-80E9-494F-876F-81BCA2735D02}" type="datetime1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A869-614F-4E1D-AAC1-6997FB3FF4B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32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4C24-195C-42A0-8D9F-939E15E5A542}" type="datetime1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A869-614F-4E1D-AAC1-6997FB3FF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34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AA5E-D6D7-4919-BFD2-E3B4F030CC1C}" type="datetime1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A869-614F-4E1D-AAC1-6997FB3FF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85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E627-8C28-467E-A49E-CD33D4ED0BDB}" type="datetime1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A869-614F-4E1D-AAC1-6997FB3FF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05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4F1B-9573-4E34-BFD3-E71E7C3B9FE9}" type="datetime1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A869-614F-4E1D-AAC1-6997FB3FF4B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75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5A81-B0C3-4319-A47F-EF51D99365D0}" type="datetime1">
              <a:rPr lang="ru-RU" smtClean="0"/>
              <a:t>02.10.2020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A869-614F-4E1D-AAC1-6997FB3FF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50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F832-7C5D-4C9F-A012-D39819DFDDCF}" type="datetime1">
              <a:rPr lang="ru-RU" smtClean="0"/>
              <a:t>02.10.2020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A869-614F-4E1D-AAC1-6997FB3FF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27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24DF-8B43-4ACA-9CB3-C63A62762F14}" type="datetime1">
              <a:rPr lang="ru-RU" smtClean="0"/>
              <a:t>02.10.2020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A869-614F-4E1D-AAC1-6997FB3FF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09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13F74-A6BA-4169-B03D-0CC608BE9765}" type="datetime1">
              <a:rPr lang="ru-RU" smtClean="0"/>
              <a:t>02.10.2020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A869-614F-4E1D-AAC1-6997FB3FF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5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77D5DF7-059A-454B-8248-EE23143C2F30}" type="datetime1">
              <a:rPr lang="ru-RU" smtClean="0"/>
              <a:t>02.10.2020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FCA869-614F-4E1D-AAC1-6997FB3FF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0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2E81-006F-427B-BFC8-976E75038D3F}" type="datetime1">
              <a:rPr lang="ru-RU" smtClean="0"/>
              <a:t>02.10.2020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A869-614F-4E1D-AAC1-6997FB3FF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8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6818A5F-7AAF-4A01-BA80-61C74D08FE5D}" type="datetime1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3FCA869-614F-4E1D-AAC1-6997FB3FF4B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9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416824" cy="3240360"/>
          </a:xfrm>
        </p:spPr>
        <p:txBody>
          <a:bodyPr>
            <a:noAutofit/>
          </a:bodyPr>
          <a:lstStyle/>
          <a:p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Роль системы социальной защиты</a:t>
            </a:r>
            <a:b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в сохранении потенциала пожилых людей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E52C13-291C-4ADC-BC42-58D7511B8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4735333"/>
            <a:ext cx="7776864" cy="1429971"/>
          </a:xfrm>
        </p:spPr>
        <p:txBody>
          <a:bodyPr>
            <a:normAutofit lnSpcReduction="10000"/>
          </a:bodyPr>
          <a:lstStyle/>
          <a:p>
            <a:pPr algn="r"/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Наталия Милькота</a:t>
            </a:r>
          </a:p>
          <a:p>
            <a:pPr algn="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НИИ труда Минтруда и соцзащиты</a:t>
            </a:r>
            <a:endParaRPr lang="ru-BY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952725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402DB43-4FD1-4746-8B76-9D9461AD6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Проблемы, с которыми сталкиваются пожилые люди в нашей стране</a:t>
            </a:r>
            <a:endParaRPr lang="ru-BY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80691836"/>
              </p:ext>
            </p:extLst>
          </p:nvPr>
        </p:nvGraphicFramePr>
        <p:xfrm>
          <a:off x="0" y="0"/>
          <a:ext cx="9144000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Текст 9">
            <a:extLst>
              <a:ext uri="{FF2B5EF4-FFF2-40B4-BE49-F238E27FC236}">
                <a16:creationId xmlns:a16="http://schemas.microsoft.com/office/drawing/2014/main" id="{288B0996-5BB9-4AE9-8B16-A25AF178B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Более выражены в сельской местности и у граждан 75+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1807913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На какие 3 вещи в интересах пожилых людей Вы бы потратили средства, если бы были главой своего населенного пункта?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4" b="6594"/>
          <a:stretch/>
        </p:blipFill>
        <p:spPr>
          <a:xfrm>
            <a:off x="0" y="0"/>
            <a:ext cx="9144001" cy="4915082"/>
          </a:xfr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6D4B2E90-B6ED-46B0-9B87-FA1500560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610892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95A6C-047B-4F33-978A-0B378CC8C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406256"/>
            <a:ext cx="7920880" cy="1282154"/>
          </a:xfrm>
        </p:spPr>
        <p:txBody>
          <a:bodyPr>
            <a:noAutofit/>
          </a:bodyPr>
          <a:lstStyle/>
          <a:p>
            <a:r>
              <a:rPr lang="ru-RU" sz="2800" dirty="0"/>
              <a:t>Функции системы социальной защиты</a:t>
            </a:r>
            <a:br>
              <a:rPr lang="ru-RU" sz="2800" dirty="0"/>
            </a:br>
            <a:r>
              <a:rPr lang="ru-RU" sz="2800" dirty="0"/>
              <a:t> в отношении пожилых людей</a:t>
            </a:r>
            <a:endParaRPr lang="ru-BY" sz="28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2E5EF47-31E9-400C-A907-57E3091213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608251"/>
              </p:ext>
            </p:extLst>
          </p:nvPr>
        </p:nvGraphicFramePr>
        <p:xfrm>
          <a:off x="395536" y="1772816"/>
          <a:ext cx="840380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1637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611560" y="116632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100"/>
              </a:lnSpc>
            </a:pPr>
            <a:br>
              <a:rPr lang="en-US" dirty="0"/>
            </a:br>
            <a:br>
              <a:rPr lang="ru-RU" sz="3100" dirty="0"/>
            </a:br>
            <a:endParaRPr lang="ru-RU" sz="3100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E82AB010-2D2D-44D1-A803-D0D6251A4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Развитие социального обслуживания</a:t>
            </a:r>
            <a:br>
              <a:rPr lang="ru-RU" sz="2800" dirty="0"/>
            </a:br>
            <a:r>
              <a:rPr lang="ru-RU" sz="2800" dirty="0"/>
              <a:t>для сохранения человеческого потенциала пожилых людей</a:t>
            </a:r>
            <a:endParaRPr lang="ru-BY" sz="2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9C59E6-F56C-400D-ADED-2A171DBAB2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Развитие традиций</a:t>
            </a:r>
            <a:endParaRPr lang="ru-BY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69A098-054A-4ADA-8E0C-DC41AB486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536" y="2780928"/>
            <a:ext cx="4095256" cy="381642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Новые категории получателей (</a:t>
            </a:r>
            <a:r>
              <a:rPr lang="ru-RU" dirty="0">
                <a:solidFill>
                  <a:srgbClr val="FF0000"/>
                </a:solidFill>
              </a:rPr>
              <a:t>люди с когнитивными нарушениями, деменцией</a:t>
            </a:r>
            <a:r>
              <a:rPr lang="ru-RU" dirty="0"/>
              <a:t>, люди групп риска, близкое окружение)</a:t>
            </a:r>
          </a:p>
          <a:p>
            <a:r>
              <a:rPr lang="ru-RU" dirty="0"/>
              <a:t>Новые подходы (выявительный принцип, оценка индивидуальной нуждаемости и социальных показаний, ресурсно-потенциальный подход, внимание профилактике, поддержка неформального ухода, внедрение модели долговременного ухода, расширение </a:t>
            </a:r>
            <a:r>
              <a:rPr lang="ru-RU" dirty="0" err="1"/>
              <a:t>госсоцзаказа</a:t>
            </a:r>
            <a:r>
              <a:rPr lang="ru-RU" dirty="0"/>
              <a:t>)</a:t>
            </a:r>
          </a:p>
          <a:p>
            <a:r>
              <a:rPr lang="ru-RU" dirty="0"/>
              <a:t>Совершенствование процесса (безбарьерная среда, менеджмент качества, мониторинг качества </a:t>
            </a:r>
            <a:r>
              <a:rPr lang="ru-RU" dirty="0" err="1"/>
              <a:t>соцуслуг</a:t>
            </a:r>
            <a:r>
              <a:rPr lang="ru-RU" dirty="0"/>
              <a:t>, </a:t>
            </a:r>
            <a:r>
              <a:rPr lang="ru-RU" dirty="0" err="1"/>
              <a:t>профстандарт</a:t>
            </a:r>
            <a:r>
              <a:rPr lang="ru-RU" dirty="0"/>
              <a:t> специалиста по социальной работе)</a:t>
            </a:r>
            <a:endParaRPr lang="ru-BY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E86E4A8-0038-4943-80D2-124AAE8A36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dirty="0"/>
              <a:t>Внедрение инноваций, смена парадигмы</a:t>
            </a:r>
            <a:endParaRPr lang="ru-BY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7B264456-377A-474D-92AA-207B56F20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0792" y="2967788"/>
            <a:ext cx="4113656" cy="334157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Новые услуги (повышение </a:t>
            </a:r>
            <a:r>
              <a:rPr lang="ru-RU" dirty="0" err="1"/>
              <a:t>финасовой</a:t>
            </a:r>
            <a:r>
              <a:rPr lang="ru-RU" dirty="0"/>
              <a:t> грамотности, «терапевтический парк», социальный туризм, сопровождаемое проживание, единый день консультирования, </a:t>
            </a:r>
            <a:r>
              <a:rPr lang="ru-RU" dirty="0" err="1"/>
              <a:t>инфокиоски</a:t>
            </a:r>
            <a:r>
              <a:rPr lang="ru-RU" dirty="0"/>
              <a:t> для пожилых)</a:t>
            </a:r>
          </a:p>
          <a:p>
            <a:r>
              <a:rPr lang="ru-RU" dirty="0"/>
              <a:t>Поддержка гражданских инициатив и взаимопомощи («замещающая семья», «бабушка на час» и «бабушка надолго»)</a:t>
            </a:r>
          </a:p>
          <a:p>
            <a:r>
              <a:rPr lang="ru-RU" dirty="0"/>
              <a:t>Привлечение к волонтерской деятельности (общественно полезная деятельность)</a:t>
            </a:r>
            <a:endParaRPr lang="ru-BY" dirty="0"/>
          </a:p>
          <a:p>
            <a:endParaRPr lang="ru-BY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A869-614F-4E1D-AAC1-6997FB3FF4B4}" type="slidenum">
              <a:rPr 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99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36585-70BB-47DA-87A6-5320B422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Основные риски В СИСТЕМЕ СОЦИАЛЬНОГО ОБСЛУЖИВАНИЯ</a:t>
            </a:r>
            <a:endParaRPr lang="ru-BY" sz="3200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FE2077B-3083-4171-AC2E-0BF3D2841C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178175"/>
              </p:ext>
            </p:extLst>
          </p:nvPr>
        </p:nvGraphicFramePr>
        <p:xfrm>
          <a:off x="768096" y="2147813"/>
          <a:ext cx="8196392" cy="43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AF23C3-DECF-4888-8783-603C7CEB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A869-614F-4E1D-AAC1-6997FB3FF4B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03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611560" y="116632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100"/>
              </a:lnSpc>
            </a:pPr>
            <a:br>
              <a:rPr lang="en-US" dirty="0"/>
            </a:br>
            <a:br>
              <a:rPr lang="ru-RU" sz="3100" dirty="0"/>
            </a:br>
            <a:endParaRPr lang="ru-RU" sz="31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717D6BC-AEFB-4B80-BD93-D175E3142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74638"/>
            <a:ext cx="8102674" cy="1354162"/>
          </a:xfrm>
        </p:spPr>
        <p:txBody>
          <a:bodyPr>
            <a:noAutofit/>
          </a:bodyPr>
          <a:lstStyle/>
          <a:p>
            <a:r>
              <a:rPr lang="ru-RU" sz="2400" dirty="0"/>
              <a:t>ЛИССАБОНСКОЕ ЗАЯВЛЕНИЕ МИНИСТРОВ 2017 ГОДА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 </a:t>
            </a:r>
            <a:r>
              <a:rPr lang="ru-RU" sz="2000" dirty="0"/>
              <a:t>«Устойчивое общество для всех возрастов: реализация потенциала более продолжительной жизни»</a:t>
            </a:r>
            <a:endParaRPr lang="ru-BY" sz="2000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529037AE-258B-445C-9EF2-F08BFC1FE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074839"/>
            <a:ext cx="8246690" cy="4162473"/>
          </a:xfrm>
        </p:spPr>
        <p:txBody>
          <a:bodyPr>
            <a:normAutofit fontScale="47500" lnSpcReduction="20000"/>
          </a:bodyPr>
          <a:lstStyle/>
          <a:p>
            <a:r>
              <a:rPr lang="ru-RU" sz="4200" dirty="0"/>
              <a:t>Мы осознаем, что </a:t>
            </a:r>
            <a:r>
              <a:rPr lang="ru-RU" sz="4200" b="1" dirty="0">
                <a:solidFill>
                  <a:srgbClr val="C00000"/>
                </a:solidFill>
              </a:rPr>
              <a:t>пожилые люди не являются однородной группой </a:t>
            </a:r>
            <a:r>
              <a:rPr lang="ru-RU" sz="4200" dirty="0"/>
              <a:t>и имеют различные потребности и предпочтения и возможности на протяжении их жизни.</a:t>
            </a:r>
          </a:p>
          <a:p>
            <a:r>
              <a:rPr lang="ru-RU" sz="4200" dirty="0"/>
              <a:t>Мы понимаем, что </a:t>
            </a:r>
            <a:r>
              <a:rPr lang="ru-RU" sz="4200" b="1" dirty="0">
                <a:solidFill>
                  <a:srgbClr val="C00000"/>
                </a:solidFill>
              </a:rPr>
              <a:t>вклад </a:t>
            </a:r>
            <a:r>
              <a:rPr lang="ru-RU" sz="4200" dirty="0"/>
              <a:t>все большего числа </a:t>
            </a:r>
            <a:r>
              <a:rPr lang="ru-RU" sz="4200" b="1" dirty="0">
                <a:solidFill>
                  <a:srgbClr val="C00000"/>
                </a:solidFill>
              </a:rPr>
              <a:t>пожилых людей </a:t>
            </a:r>
            <a:r>
              <a:rPr lang="ru-RU" sz="4200" dirty="0"/>
              <a:t>в качестве </a:t>
            </a:r>
            <a:r>
              <a:rPr lang="ru-RU" sz="4200" b="1" dirty="0">
                <a:solidFill>
                  <a:srgbClr val="C00000"/>
                </a:solidFill>
              </a:rPr>
              <a:t>как потребителей, так и производителей </a:t>
            </a:r>
            <a:r>
              <a:rPr lang="ru-RU" sz="4200" dirty="0"/>
              <a:t>в экономические и социальные инновации и развитие не получил еще повсеместного признания. Аналогичным образом, роль секторов социальных и медицинских услуг, ориентированных на пожилых лиц, требует более широкого признания не только в качестве важного и растущего рынка труда, но и в качестве фактора, содействующего развитию экономики и социальной сплоченности, а также обеспечения здорового старения.</a:t>
            </a:r>
          </a:p>
          <a:p>
            <a:r>
              <a:rPr lang="ru-RU" sz="4200" dirty="0"/>
              <a:t>Мы считаем необходимым укреплять социальную сплоченность наших обществ путем </a:t>
            </a:r>
            <a:r>
              <a:rPr lang="ru-RU" sz="4200" b="1" dirty="0">
                <a:solidFill>
                  <a:srgbClr val="C00000"/>
                </a:solidFill>
              </a:rPr>
              <a:t>признания потенциала пожилых людей </a:t>
            </a:r>
            <a:r>
              <a:rPr lang="ru-RU" sz="4200" dirty="0"/>
              <a:t>и содействия расширению возможностей для их участия в жизни общества и в экономике.</a:t>
            </a:r>
          </a:p>
          <a:p>
            <a:pPr marL="0" indent="0" algn="r">
              <a:buNone/>
            </a:pPr>
            <a:r>
              <a:rPr lang="ru-RU" sz="3400" b="1" i="1" dirty="0"/>
              <a:t>Преамбула</a:t>
            </a:r>
            <a:endParaRPr lang="ru-RU" sz="3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A869-614F-4E1D-AAC1-6997FB3FF4B4}" type="slidenum">
              <a:rPr 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0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2BBD59D-B0EE-4828-A100-F12EA7CEF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86605"/>
            <a:ext cx="8208912" cy="838140"/>
          </a:xfrm>
        </p:spPr>
        <p:txBody>
          <a:bodyPr>
            <a:noAutofit/>
          </a:bodyPr>
          <a:lstStyle/>
          <a:p>
            <a:pPr algn="just"/>
            <a:r>
              <a:rPr lang="ru-RU" sz="3200" dirty="0"/>
              <a:t>Образ пожилого человека: взгляд людей 55+</a:t>
            </a:r>
            <a:endParaRPr lang="ru-BY" sz="32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E479FEE-9EEC-49AC-BAEA-8C887A9D3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5"/>
            <a:ext cx="8352928" cy="5184575"/>
          </a:xfrm>
        </p:spPr>
      </p:pic>
    </p:spTree>
    <p:extLst>
      <p:ext uri="{BB962C8B-B14F-4D97-AF65-F5344CB8AC3E}">
        <p14:creationId xmlns:p14="http://schemas.microsoft.com/office/powerpoint/2010/main" val="2434737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A93903E0-4913-434F-924D-CD65CFFC7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Ощущение одиночества</a:t>
            </a:r>
            <a:endParaRPr lang="ru-BY" dirty="0"/>
          </a:p>
        </p:txBody>
      </p:sp>
      <p:graphicFrame>
        <p:nvGraphicFramePr>
          <p:cNvPr id="11" name="Рисунок 10">
            <a:extLst>
              <a:ext uri="{FF2B5EF4-FFF2-40B4-BE49-F238E27FC236}">
                <a16:creationId xmlns:a16="http://schemas.microsoft.com/office/drawing/2014/main" id="{EF2B9028-0B41-4827-9F09-E8FCC1979001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859834221"/>
              </p:ext>
            </p:extLst>
          </p:nvPr>
        </p:nvGraphicFramePr>
        <p:xfrm>
          <a:off x="0" y="0"/>
          <a:ext cx="9144000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Текст 1">
            <a:extLst>
              <a:ext uri="{FF2B5EF4-FFF2-40B4-BE49-F238E27FC236}">
                <a16:creationId xmlns:a16="http://schemas.microsoft.com/office/drawing/2014/main" id="{FD8D868F-819F-4EBC-8976-D3BA09DE3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76365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912185"/>
              </p:ext>
            </p:extLst>
          </p:nvPr>
        </p:nvGraphicFramePr>
        <p:xfrm>
          <a:off x="179512" y="188640"/>
          <a:ext cx="878497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2149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137172"/>
              </p:ext>
            </p:extLst>
          </p:nvPr>
        </p:nvGraphicFramePr>
        <p:xfrm>
          <a:off x="0" y="116632"/>
          <a:ext cx="9144000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4010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BD1293B-E617-4BC4-B7A4-C9713782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60648"/>
            <a:ext cx="2400300" cy="2619711"/>
          </a:xfrm>
        </p:spPr>
        <p:txBody>
          <a:bodyPr>
            <a:noAutofit/>
          </a:bodyPr>
          <a:lstStyle/>
          <a:p>
            <a:r>
              <a:rPr lang="ru-RU" sz="2800" dirty="0"/>
              <a:t>Участие в общественной жизни</a:t>
            </a:r>
            <a:br>
              <a:rPr lang="ru-BY" sz="2400" dirty="0"/>
            </a:br>
            <a:endParaRPr lang="ru-BY" sz="2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291955-0910-4D3D-83E3-A91D25D5F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dirty="0"/>
              <a:t>82,1 % не принимают участия в общественной жизни.</a:t>
            </a:r>
          </a:p>
          <a:p>
            <a:r>
              <a:rPr lang="ru-RU" sz="1600" dirty="0"/>
              <a:t>Из популярных видов участия:</a:t>
            </a:r>
          </a:p>
          <a:p>
            <a:r>
              <a:rPr lang="ru-RU" dirty="0"/>
              <a:t>мероприятия по озеленению, уборке;</a:t>
            </a:r>
          </a:p>
          <a:p>
            <a:r>
              <a:rPr lang="ru-RU" dirty="0"/>
              <a:t>общественные собрания, обсуждения</a:t>
            </a:r>
            <a:endParaRPr lang="ru-BY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28A88C5-1E64-4AB5-A43E-1A2EB3595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A869-614F-4E1D-AAC1-6997FB3FF4B4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DBB2331-CB0D-415D-A1B7-19A9F160EB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006967"/>
              </p:ext>
            </p:extLst>
          </p:nvPr>
        </p:nvGraphicFramePr>
        <p:xfrm>
          <a:off x="3203848" y="260648"/>
          <a:ext cx="5688632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9832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ED8F260-9530-4378-975B-E2ABA9E51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64" y="404664"/>
            <a:ext cx="2400300" cy="1235547"/>
          </a:xfrm>
        </p:spPr>
        <p:txBody>
          <a:bodyPr>
            <a:normAutofit/>
          </a:bodyPr>
          <a:lstStyle/>
          <a:p>
            <a:r>
              <a:rPr lang="ru-RU" dirty="0"/>
              <a:t>Образ жизни</a:t>
            </a:r>
            <a:endParaRPr lang="ru-BY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0000000-0008-0000-13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144262"/>
              </p:ext>
            </p:extLst>
          </p:nvPr>
        </p:nvGraphicFramePr>
        <p:xfrm>
          <a:off x="3131840" y="188640"/>
          <a:ext cx="5783561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Текст 7">
            <a:extLst>
              <a:ext uri="{FF2B5EF4-FFF2-40B4-BE49-F238E27FC236}">
                <a16:creationId xmlns:a16="http://schemas.microsoft.com/office/drawing/2014/main" id="{81D2ABB2-08CE-4F27-86CC-A7F2B959C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599" y="1772817"/>
            <a:ext cx="2514601" cy="4824536"/>
          </a:xfrm>
        </p:spPr>
        <p:txBody>
          <a:bodyPr>
            <a:normAutofit fontScale="92500" lnSpcReduction="10000"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/>
              <a:t>98,7 % хотели бы жить дома</a:t>
            </a:r>
            <a:br>
              <a:rPr lang="ru-RU" sz="1200" dirty="0"/>
            </a:br>
            <a:r>
              <a:rPr lang="ru-RU" sz="1200" dirty="0"/>
              <a:t>мужчины – преимущественно с супругой, а женщины – сами или с детьми</a:t>
            </a:r>
          </a:p>
          <a:p>
            <a:r>
              <a:rPr lang="ru-RU" sz="1700" dirty="0"/>
              <a:t>47,4 % считают, что образ жизни человека должен меняться с достижением пенсионного возраста </a:t>
            </a:r>
          </a:p>
          <a:p>
            <a:r>
              <a:rPr lang="ru-RU" dirty="0"/>
              <a:t>Наиболее выраженные несовпадения сами хотели бы, но считают, что пожилым не подходит:</a:t>
            </a:r>
          </a:p>
          <a:p>
            <a:r>
              <a:rPr lang="ru-RU" dirty="0"/>
              <a:t>оплачиваемая работа (19 %)</a:t>
            </a:r>
          </a:p>
          <a:p>
            <a:r>
              <a:rPr lang="ru-RU" dirty="0" err="1"/>
              <a:t>волонтерство</a:t>
            </a:r>
            <a:r>
              <a:rPr lang="ru-RU" dirty="0"/>
              <a:t> (12 %)</a:t>
            </a:r>
          </a:p>
          <a:p>
            <a:r>
              <a:rPr lang="ru-RU" dirty="0"/>
              <a:t>спорт (11 %)</a:t>
            </a:r>
          </a:p>
          <a:p>
            <a:r>
              <a:rPr lang="ru-RU" dirty="0"/>
              <a:t>досуг вне дома (11 %)</a:t>
            </a:r>
          </a:p>
          <a:p>
            <a:r>
              <a:rPr lang="ru-RU" dirty="0"/>
              <a:t>походы в гости (11 %)</a:t>
            </a:r>
          </a:p>
          <a:p>
            <a:r>
              <a:rPr lang="ru-RU" dirty="0"/>
              <a:t>путешествия (10 %)</a:t>
            </a:r>
          </a:p>
          <a:p>
            <a:endParaRPr lang="ru-RU" dirty="0"/>
          </a:p>
          <a:p>
            <a:endParaRPr lang="ru-RU" dirty="0"/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1861183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76A435A-31D2-459D-8546-145216684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14617"/>
            <a:ext cx="2400300" cy="1034441"/>
          </a:xfrm>
        </p:spPr>
        <p:txBody>
          <a:bodyPr/>
          <a:lstStyle/>
          <a:p>
            <a:r>
              <a:rPr lang="ru-RU" dirty="0"/>
              <a:t>Трудовая занятость</a:t>
            </a:r>
            <a:endParaRPr lang="ru-BY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94A6E304-518E-4FB8-B64F-1FC02D3A4D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240841"/>
              </p:ext>
            </p:extLst>
          </p:nvPr>
        </p:nvGraphicFramePr>
        <p:xfrm>
          <a:off x="3600450" y="731838"/>
          <a:ext cx="4868863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Текст 2">
            <a:extLst>
              <a:ext uri="{FF2B5EF4-FFF2-40B4-BE49-F238E27FC236}">
                <a16:creationId xmlns:a16="http://schemas.microsoft.com/office/drawing/2014/main" id="{09B22169-4BFE-4A85-A008-0216CACA2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1249058"/>
            <a:ext cx="2400300" cy="549231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73,8% работают из-за недостатка средств (низкий уровень пенсии или нужны средства на лечение, семейные нужды)</a:t>
            </a:r>
          </a:p>
          <a:p>
            <a:r>
              <a:rPr lang="ru-RU" dirty="0"/>
              <a:t>59,7 % не изменился характер и условия деятельности</a:t>
            </a:r>
          </a:p>
          <a:p>
            <a:r>
              <a:rPr lang="ru-RU" dirty="0"/>
              <a:t>60,4 % значительно или незначительно ухудшились условия трудовой деятельности после достижения пенсионного возраста с точки зрения профессионального статуса, престижности и уровня оплаты труда</a:t>
            </a:r>
          </a:p>
          <a:p>
            <a:r>
              <a:rPr lang="ru-RU" dirty="0"/>
              <a:t>65,9 % не испытывают трудностей в работе</a:t>
            </a:r>
          </a:p>
          <a:p>
            <a:r>
              <a:rPr lang="ru-RU" dirty="0"/>
              <a:t>74,1 % нет необходимости создания особых условий труда</a:t>
            </a:r>
          </a:p>
          <a:p>
            <a:r>
              <a:rPr lang="ru-RU" dirty="0"/>
              <a:t>Только 2,8 % получали доп. образование в течение последних 5 лет</a:t>
            </a:r>
          </a:p>
          <a:p>
            <a:endParaRPr lang="ru-BY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4254DB-F5B6-47E9-852C-23E3359F3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A869-614F-4E1D-AAC1-6997FB3FF4B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786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6153C81-5D01-439E-BD1C-8DC7E612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Отношение к пожилым людям</a:t>
            </a:r>
            <a:endParaRPr lang="ru-BY" sz="40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19B4E0B-3440-4F47-A160-E1EE153328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Достаточность внимания</a:t>
            </a:r>
            <a:endParaRPr lang="ru-BY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B759082-7AF7-4617-BCF7-EF5704C8F3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04047" y="1887828"/>
            <a:ext cx="3703320" cy="736282"/>
          </a:xfrm>
        </p:spPr>
        <p:txBody>
          <a:bodyPr/>
          <a:lstStyle/>
          <a:p>
            <a:r>
              <a:rPr lang="ru-RU" dirty="0"/>
              <a:t>Соблюдение прав</a:t>
            </a:r>
            <a:endParaRPr lang="ru-BY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4FD152-DEF0-46BA-BF1A-E42DBFF2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A869-614F-4E1D-AAC1-6997FB3FF4B4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00000000-0008-0000-0600-00000900000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32085822"/>
              </p:ext>
            </p:extLst>
          </p:nvPr>
        </p:nvGraphicFramePr>
        <p:xfrm>
          <a:off x="4664074" y="2582862"/>
          <a:ext cx="4372422" cy="3726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F5BD5CBC-2E83-40FE-98C9-9DA2602F12E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64143539"/>
              </p:ext>
            </p:extLst>
          </p:nvPr>
        </p:nvGraphicFramePr>
        <p:xfrm>
          <a:off x="128606" y="2582862"/>
          <a:ext cx="4706807" cy="3726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941545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665</TotalTime>
  <Words>1381</Words>
  <Application>Microsoft Office PowerPoint</Application>
  <PresentationFormat>Экран (4:3)</PresentationFormat>
  <Paragraphs>130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Ретро</vt:lpstr>
      <vt:lpstr>Роль системы социальной защиты в сохранении потенциала пожилых людей</vt:lpstr>
      <vt:lpstr>Образ пожилого человека: взгляд людей 55+</vt:lpstr>
      <vt:lpstr>Ощущение одиночества</vt:lpstr>
      <vt:lpstr>Презентация PowerPoint</vt:lpstr>
      <vt:lpstr>Презентация PowerPoint</vt:lpstr>
      <vt:lpstr>Участие в общественной жизни </vt:lpstr>
      <vt:lpstr>Образ жизни</vt:lpstr>
      <vt:lpstr>Трудовая занятость</vt:lpstr>
      <vt:lpstr>Отношение к пожилым людям</vt:lpstr>
      <vt:lpstr>Проблемы, с которыми сталкиваются пожилые люди в нашей стране</vt:lpstr>
      <vt:lpstr>На какие 3 вещи в интересах пожилых людей Вы бы потратили средства, если бы были главой своего населенного пункта?</vt:lpstr>
      <vt:lpstr>Функции системы социальной защиты  в отношении пожилых людей</vt:lpstr>
      <vt:lpstr>Развитие социального обслуживания для сохранения человеческого потенциала пожилых людей</vt:lpstr>
      <vt:lpstr>Основные риски В СИСТЕМЕ СОЦИАЛЬНОГО ОБСЛУЖИВАНИЯ</vt:lpstr>
      <vt:lpstr>ЛИССАБОНСКОЕ ЗАЯВЛЕНИЕ МИНИСТРОВ 2017 ГОДА   «Устойчивое общество для всех возрастов: реализация потенциала более продолжительной жизни»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Горшкова Ольга Викторовна</dc:creator>
  <cp:lastModifiedBy>Милькота Наталия Вацлавовна</cp:lastModifiedBy>
  <cp:revision>58</cp:revision>
  <cp:lastPrinted>2020-10-02T09:00:35Z</cp:lastPrinted>
  <dcterms:created xsi:type="dcterms:W3CDTF">2017-11-30T12:34:38Z</dcterms:created>
  <dcterms:modified xsi:type="dcterms:W3CDTF">2020-10-02T09:02:23Z</dcterms:modified>
</cp:coreProperties>
</file>