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8" r:id="rId11"/>
    <p:sldId id="264" r:id="rId12"/>
    <p:sldId id="265" r:id="rId13"/>
    <p:sldId id="266" r:id="rId14"/>
    <p:sldId id="271" r:id="rId15"/>
    <p:sldId id="267" r:id="rId16"/>
    <p:sldId id="270" r:id="rId17"/>
    <p:sldId id="274" r:id="rId18"/>
    <p:sldId id="275" r:id="rId19"/>
    <p:sldId id="276" r:id="rId20"/>
    <p:sldId id="277" r:id="rId21"/>
    <p:sldId id="278" r:id="rId22"/>
    <p:sldId id="279" r:id="rId23"/>
    <p:sldId id="272" r:id="rId24"/>
    <p:sldId id="273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-432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14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252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5912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046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4172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233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582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294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065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608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312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501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50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307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34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70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1A391-FFBA-413A-91BA-230FB493282A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388E74D-BBCE-43F3-A41C-6D7D384C1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19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проблемы и перспективы социального обслуживания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пожилых людей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11566" y="5255664"/>
            <a:ext cx="85543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Мальгина Ирина Валерьевна</a:t>
            </a:r>
            <a:r>
              <a:rPr lang="ru-RU" dirty="0"/>
              <a:t>, доцент кафедры государственной экономической политики Института государственной службы Академии управления при Президенте Республики Беларусь, кандидат экономических наук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5626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Пример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4" y="1328928"/>
            <a:ext cx="8911687" cy="4582294"/>
          </a:xfrm>
        </p:spPr>
        <p:txBody>
          <a:bodyPr>
            <a:normAutofit/>
          </a:bodyPr>
          <a:lstStyle/>
          <a:p>
            <a:r>
              <a:rPr lang="ru-RU" sz="2400" dirty="0"/>
              <a:t>ресурсы </a:t>
            </a:r>
            <a:r>
              <a:rPr lang="ru-RU" sz="2400" dirty="0" err="1"/>
              <a:t>телеобслуживания</a:t>
            </a:r>
            <a:r>
              <a:rPr lang="ru-RU" sz="2400" dirty="0"/>
              <a:t>, которые помогают людям дольше жить независимо; </a:t>
            </a:r>
            <a:endParaRPr lang="ru-RU" sz="2400" dirty="0" smtClean="0"/>
          </a:p>
          <a:p>
            <a:r>
              <a:rPr lang="ru-RU" sz="2400" dirty="0" smtClean="0"/>
              <a:t>телефоны </a:t>
            </a:r>
            <a:r>
              <a:rPr lang="ru-RU" sz="2400" dirty="0"/>
              <a:t>с иконками и звуками, адаптированными для помощи пользователям с возрастным ухудшением зрения и потерей слуха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биометрические </a:t>
            </a:r>
            <a:r>
              <a:rPr lang="ru-RU" sz="2400" dirty="0"/>
              <a:t>банкоматы, которые используют отпечатки пальцев вместо </a:t>
            </a:r>
            <a:r>
              <a:rPr lang="ru-RU" sz="2400" dirty="0" err="1"/>
              <a:t>пин</a:t>
            </a:r>
            <a:r>
              <a:rPr lang="ru-RU" sz="2400" dirty="0"/>
              <a:t>-кода для защиты пользователей от кражи и потери памяти</a:t>
            </a:r>
          </a:p>
        </p:txBody>
      </p:sp>
    </p:spTree>
    <p:extLst>
      <p:ext uri="{BB962C8B-B14F-4D97-AF65-F5344CB8AC3E}">
        <p14:creationId xmlns:p14="http://schemas.microsoft.com/office/powerpoint/2010/main" val="3780281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/>
              <a:t>С демографическим старением происходит смена парадигмы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8777" y="2133600"/>
            <a:ext cx="9941858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/>
              <a:t>мы </a:t>
            </a:r>
            <a:r>
              <a:rPr lang="ru-RU" sz="2800" dirty="0"/>
              <a:t>перешли от желания 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«</a:t>
            </a:r>
            <a:r>
              <a:rPr lang="ru-RU" sz="2800" b="1" dirty="0"/>
              <a:t>жить как можно дольше</a:t>
            </a:r>
            <a:r>
              <a:rPr lang="ru-RU" sz="2800" dirty="0"/>
              <a:t>» к 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«</a:t>
            </a:r>
            <a:r>
              <a:rPr lang="ru-RU" sz="2800" b="1" dirty="0"/>
              <a:t>прожить как можно дольше </a:t>
            </a:r>
            <a:r>
              <a:rPr lang="ru-RU" sz="2800" b="1" dirty="0" smtClean="0"/>
              <a:t>в </a:t>
            </a:r>
            <a:r>
              <a:rPr lang="ru-RU" sz="2800" b="1" dirty="0"/>
              <a:t>хорошем здоровье</a:t>
            </a:r>
            <a:r>
              <a:rPr lang="ru-RU" sz="2800" dirty="0"/>
              <a:t>», 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теперь </a:t>
            </a:r>
            <a:r>
              <a:rPr lang="ru-RU" sz="2800" dirty="0"/>
              <a:t>«</a:t>
            </a:r>
            <a:r>
              <a:rPr lang="ru-RU" sz="2800" b="1" dirty="0"/>
              <a:t>хотим прожить как можно дольше в хорошем здоровье</a:t>
            </a:r>
            <a:r>
              <a:rPr lang="ru-RU" sz="2800" dirty="0" smtClean="0"/>
              <a:t>», </a:t>
            </a:r>
            <a:endParaRPr lang="en-US" sz="2800" dirty="0" smtClean="0"/>
          </a:p>
          <a:p>
            <a:pPr marL="0" indent="0" algn="ctr">
              <a:buNone/>
            </a:pPr>
            <a:r>
              <a:rPr lang="ru-RU" sz="2800" dirty="0" smtClean="0"/>
              <a:t>занимаясь определенным делом, </a:t>
            </a:r>
            <a:r>
              <a:rPr lang="ru-RU" sz="2800" dirty="0"/>
              <a:t>жить впечатлениями или продолжать свой досуг.</a:t>
            </a:r>
          </a:p>
        </p:txBody>
      </p:sp>
    </p:spTree>
    <p:extLst>
      <p:ext uri="{BB962C8B-B14F-4D97-AF65-F5344CB8AC3E}">
        <p14:creationId xmlns:p14="http://schemas.microsoft.com/office/powerpoint/2010/main" val="3992168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70094" y="627529"/>
            <a:ext cx="8583706" cy="55494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/>
              <a:t>Сотрудники старшего возраста могут быть невероятно ценными для </a:t>
            </a:r>
            <a:r>
              <a:rPr lang="ru-RU" sz="2800" b="1" dirty="0" smtClean="0"/>
              <a:t>компаний</a:t>
            </a:r>
          </a:p>
          <a:p>
            <a:pPr marL="0" indent="0" algn="ctr">
              <a:buNone/>
            </a:pPr>
            <a:endParaRPr lang="ru-RU" sz="2800" dirty="0"/>
          </a:p>
          <a:p>
            <a:pPr algn="just"/>
            <a:r>
              <a:rPr lang="ru-RU" sz="2800" dirty="0"/>
              <a:t>пожилые сотрудники часто более лояльны к своим </a:t>
            </a:r>
            <a:r>
              <a:rPr lang="ru-RU" sz="2800" dirty="0" smtClean="0"/>
              <a:t>работодателям</a:t>
            </a:r>
          </a:p>
          <a:p>
            <a:pPr algn="just"/>
            <a:r>
              <a:rPr lang="ru-RU" sz="2800" dirty="0" smtClean="0"/>
              <a:t> </a:t>
            </a:r>
            <a:r>
              <a:rPr lang="ru-RU" sz="2800" dirty="0"/>
              <a:t>они </a:t>
            </a:r>
            <a:r>
              <a:rPr lang="ru-RU" sz="2800" dirty="0" smtClean="0"/>
              <a:t>имеют опыт </a:t>
            </a:r>
            <a:r>
              <a:rPr lang="ru-RU" sz="2800" dirty="0"/>
              <a:t>и институциональные знания и могут наставлять молодых </a:t>
            </a:r>
            <a:r>
              <a:rPr lang="ru-RU" sz="2800" dirty="0" smtClean="0"/>
              <a:t>сотрудников</a:t>
            </a:r>
            <a:r>
              <a:rPr lang="ru-RU" sz="2800" dirty="0"/>
              <a:t> </a:t>
            </a:r>
            <a:endParaRPr lang="ru-RU" sz="2800" dirty="0" smtClean="0"/>
          </a:p>
          <a:p>
            <a:pPr algn="just"/>
            <a:r>
              <a:rPr lang="ru-RU" sz="2800" dirty="0" smtClean="0"/>
              <a:t>имеют другие </a:t>
            </a:r>
            <a:r>
              <a:rPr lang="ru-RU" sz="2800" dirty="0"/>
              <a:t>потребности, чем у более молодых </a:t>
            </a:r>
            <a:r>
              <a:rPr lang="ru-RU" sz="2800" dirty="0" smtClean="0"/>
              <a:t>сотрудников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02514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набор руководящих принципов для предприятий, ориентированных на пожилых людей </a:t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/>
              <a:t>Принципы </a:t>
            </a:r>
            <a:r>
              <a:rPr lang="ru-RU" sz="2800" dirty="0"/>
              <a:t>включают </a:t>
            </a:r>
            <a:endParaRPr lang="ru-RU" sz="2800" dirty="0" smtClean="0"/>
          </a:p>
          <a:p>
            <a:pPr algn="just"/>
            <a:r>
              <a:rPr lang="ru-RU" sz="2800" dirty="0" smtClean="0"/>
              <a:t>недопущение </a:t>
            </a:r>
            <a:r>
              <a:rPr lang="ru-RU" sz="2800" dirty="0"/>
              <a:t>дискриминации по возрасту, </a:t>
            </a:r>
            <a:endParaRPr lang="ru-RU" sz="2800" dirty="0" smtClean="0"/>
          </a:p>
          <a:p>
            <a:pPr algn="just"/>
            <a:r>
              <a:rPr lang="ru-RU" sz="2800" dirty="0" smtClean="0"/>
              <a:t>создание </a:t>
            </a:r>
            <a:r>
              <a:rPr lang="ru-RU" sz="2800" dirty="0"/>
              <a:t>эргономичных рабочих </a:t>
            </a:r>
            <a:r>
              <a:rPr lang="ru-RU" sz="2800" dirty="0" smtClean="0"/>
              <a:t>мест,</a:t>
            </a:r>
          </a:p>
          <a:p>
            <a:pPr algn="just"/>
            <a:r>
              <a:rPr lang="ru-RU" sz="2800" dirty="0" smtClean="0"/>
              <a:t>непрерывное профессиональное развитие, </a:t>
            </a:r>
          </a:p>
          <a:p>
            <a:pPr algn="just"/>
            <a:r>
              <a:rPr lang="ru-RU" sz="2800" dirty="0" smtClean="0"/>
              <a:t>программы </a:t>
            </a:r>
            <a:r>
              <a:rPr lang="ru-RU" sz="2800" dirty="0"/>
              <a:t>оздоровления и благополучия, </a:t>
            </a:r>
            <a:endParaRPr lang="ru-RU" sz="2800" dirty="0" smtClean="0"/>
          </a:p>
          <a:p>
            <a:pPr algn="just"/>
            <a:r>
              <a:rPr lang="ru-RU" sz="2800" dirty="0" smtClean="0"/>
              <a:t>программы финансового </a:t>
            </a:r>
            <a:r>
              <a:rPr lang="ru-RU" sz="2800" dirty="0"/>
              <a:t>планирования для увеличения продолжительности жизни</a:t>
            </a:r>
          </a:p>
        </p:txBody>
      </p:sp>
    </p:spTree>
    <p:extLst>
      <p:ext uri="{BB962C8B-B14F-4D97-AF65-F5344CB8AC3E}">
        <p14:creationId xmlns:p14="http://schemas.microsoft.com/office/powerpoint/2010/main" val="3407679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b="1" cap="all" dirty="0"/>
              <a:t>ПРЕИМУЩЕСТВА ДЛЯ БИЗНЕСА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2228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Нет недостатка в разработке и создании технологий, и нет недостатка в нуждающихся пожилых людях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Роберт </a:t>
            </a:r>
            <a:r>
              <a:rPr lang="ru-RU" dirty="0" err="1" smtClean="0"/>
              <a:t>Рэй</a:t>
            </a:r>
            <a:r>
              <a:rPr lang="ru-RU" dirty="0" smtClean="0"/>
              <a:t>, бывший контр-адмирал ВМС США и основатель компании </a:t>
            </a:r>
            <a:r>
              <a:rPr lang="ru-RU" dirty="0" err="1" smtClean="0"/>
              <a:t>BlueStar</a:t>
            </a:r>
            <a:r>
              <a:rPr lang="ru-RU" dirty="0" smtClean="0"/>
              <a:t> </a:t>
            </a:r>
            <a:r>
              <a:rPr lang="ru-RU" dirty="0" err="1" smtClean="0"/>
              <a:t>HonorCare</a:t>
            </a:r>
            <a:r>
              <a:rPr lang="ru-RU" dirty="0" smtClean="0"/>
              <a:t>, занимающейся домашними технологиями.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Рэй</a:t>
            </a:r>
            <a:r>
              <a:rPr lang="ru-RU" dirty="0" smtClean="0"/>
              <a:t> основал свою компанию, чтобы восполнить этот пробел. На основе модели подписки </a:t>
            </a:r>
            <a:r>
              <a:rPr lang="ru-RU" dirty="0" err="1" smtClean="0"/>
              <a:t>BlueStar</a:t>
            </a:r>
            <a:r>
              <a:rPr lang="ru-RU" dirty="0" smtClean="0"/>
              <a:t> предоставляет домашние технологические продукты, которые делятся на три категории: безопасность, здоровье и связь.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583654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03928" y="313765"/>
            <a:ext cx="9049871" cy="586319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1" dirty="0" smtClean="0"/>
              <a:t>Безопасность</a:t>
            </a:r>
            <a:r>
              <a:rPr lang="ru-RU" sz="2400" dirty="0" smtClean="0"/>
              <a:t> включает в себя такие продукты, как датчики падения и датчики обнаружения пожара, которые автоматически вызывают помощь.</a:t>
            </a:r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r>
              <a:rPr lang="ru-RU" sz="2400" b="1" dirty="0" smtClean="0"/>
              <a:t>Здоровье</a:t>
            </a:r>
            <a:r>
              <a:rPr lang="ru-RU" sz="2400" dirty="0" smtClean="0"/>
              <a:t> включает устройства для мониторинга, которые измеряют физическую активность, частоту сердечных сокращений, уровень глюкозы и другие факторы и предупреждают медицинских работников в случае возникновения проблем.</a:t>
            </a:r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r>
              <a:rPr lang="ru-RU" sz="2400" b="1" dirty="0" err="1" smtClean="0"/>
              <a:t>Connection</a:t>
            </a:r>
            <a:r>
              <a:rPr lang="ru-RU" sz="2400" dirty="0" smtClean="0"/>
              <a:t> включает мобильные устройства и планшеты с автоматическими субтитрами или мгновенным </a:t>
            </a:r>
            <a:r>
              <a:rPr lang="ru-RU" sz="2400" dirty="0" err="1" smtClean="0"/>
              <a:t>видеочатом</a:t>
            </a:r>
            <a:r>
              <a:rPr lang="ru-RU" sz="2400" dirty="0" smtClean="0"/>
              <a:t> для общения с членами семьи.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9148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GEM (</a:t>
            </a:r>
            <a:r>
              <a:rPr lang="ru-RU" sz="3600" b="1" dirty="0" err="1" smtClean="0"/>
              <a:t>Global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Entrepreneurship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Monitor</a:t>
            </a:r>
            <a:r>
              <a:rPr lang="ru-RU" sz="3600" b="1" dirty="0" smtClean="0"/>
              <a:t>)</a:t>
            </a:r>
            <a:br>
              <a:rPr lang="ru-RU" sz="3600" b="1" dirty="0" smtClean="0"/>
            </a:b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38400" y="1389888"/>
            <a:ext cx="9135393" cy="47304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/>
              <a:t>Самый </a:t>
            </a:r>
            <a:r>
              <a:rPr lang="ru-RU" sz="2800" b="1" dirty="0"/>
              <a:t>высокий уровень предпринимательства в</a:t>
            </a:r>
            <a:r>
              <a:rPr lang="ru-RU" sz="2800" dirty="0"/>
              <a:t> мире - не только в Америке, где 34 миллиона пожилых людей хотят начать свой бизнес - </a:t>
            </a:r>
            <a:r>
              <a:rPr lang="ru-RU" sz="2800" b="1" dirty="0"/>
              <a:t>переместился в возрастную группу 55–64 </a:t>
            </a:r>
            <a:r>
              <a:rPr lang="ru-RU" sz="2800" b="1" dirty="0" smtClean="0"/>
              <a:t>лет</a:t>
            </a:r>
            <a:r>
              <a:rPr lang="ru-RU" sz="2800" dirty="0" smtClean="0"/>
              <a:t>.</a:t>
            </a:r>
            <a:r>
              <a:rPr lang="ru-RU" sz="2800" dirty="0"/>
              <a:t> </a:t>
            </a:r>
            <a:endParaRPr lang="ru-RU" sz="2800" dirty="0" smtClean="0"/>
          </a:p>
          <a:p>
            <a:pPr marL="0" indent="0" algn="just">
              <a:buNone/>
            </a:pP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Предпринимательская </a:t>
            </a:r>
            <a:r>
              <a:rPr lang="ru-RU" sz="2800" dirty="0"/>
              <a:t>активность среди людей старше 50 выросла более чем на 50% с 2008 года, и они почти в два раза чаще основывают успешные компании, чем те, кому от 20 до 34 лет. </a:t>
            </a:r>
          </a:p>
        </p:txBody>
      </p:sp>
    </p:spTree>
    <p:extLst>
      <p:ext uri="{BB962C8B-B14F-4D97-AF65-F5344CB8AC3E}">
        <p14:creationId xmlns:p14="http://schemas.microsoft.com/office/powerpoint/2010/main" val="2800376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8728" y="564776"/>
            <a:ext cx="8895883" cy="53464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/>
              <a:t>Число «пожилых граждан», которые снова возвращаются в рабочую силу, увеличивается с каждым годом. </a:t>
            </a:r>
          </a:p>
          <a:p>
            <a:pPr marL="0" indent="0" algn="ctr">
              <a:buNone/>
            </a:pPr>
            <a:r>
              <a:rPr lang="ru-RU" sz="3200" dirty="0" smtClean="0"/>
              <a:t>По данным Банка Англии, </a:t>
            </a:r>
          </a:p>
          <a:p>
            <a:pPr marL="0" indent="0" algn="ctr">
              <a:buNone/>
            </a:pPr>
            <a:r>
              <a:rPr lang="ru-RU" sz="3200" dirty="0" smtClean="0"/>
              <a:t>серебряные предприниматели являются движущей силой британского бума </a:t>
            </a:r>
            <a:r>
              <a:rPr lang="ru-RU" sz="3200" dirty="0" err="1" smtClean="0"/>
              <a:t>самозанятости</a:t>
            </a:r>
            <a:r>
              <a:rPr lang="ru-RU" sz="3200" dirty="0" smtClean="0"/>
              <a:t> </a:t>
            </a:r>
          </a:p>
          <a:p>
            <a:pPr marL="0" indent="0" algn="ctr">
              <a:buNone/>
            </a:pPr>
            <a:r>
              <a:rPr lang="ru-RU" sz="3200" dirty="0" smtClean="0"/>
              <a:t>за последние полтора десятилетия.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210342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/>
              <a:t>Исследования показывают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4" y="1377696"/>
            <a:ext cx="8911687" cy="45335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/>
              <a:t>пожилые предприниматели добиваются гораздо большего успеха, чем их более молодые коллеги. </a:t>
            </a:r>
          </a:p>
          <a:p>
            <a:pPr marL="0" indent="0" algn="ctr">
              <a:buNone/>
            </a:pPr>
            <a:r>
              <a:rPr lang="ru-RU" sz="2400" dirty="0" smtClean="0"/>
              <a:t>70 процентов </a:t>
            </a:r>
            <a:r>
              <a:rPr lang="ru-RU" sz="2400" dirty="0" err="1" smtClean="0"/>
              <a:t>стартапов</a:t>
            </a:r>
            <a:r>
              <a:rPr lang="ru-RU" sz="2400" dirty="0" smtClean="0"/>
              <a:t> серебряных предпринимателей доживают до 5-летней отметки. 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sz="2400" dirty="0" smtClean="0"/>
              <a:t>Для сравнения, только 28 процентов молодых предпринимателей, владеющих </a:t>
            </a:r>
            <a:r>
              <a:rPr lang="ru-RU" sz="2400" dirty="0" err="1" smtClean="0"/>
              <a:t>стартапами</a:t>
            </a:r>
            <a:r>
              <a:rPr lang="ru-RU" sz="2400" dirty="0" smtClean="0"/>
              <a:t>, достигают пятилетнего срока.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32195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38400" y="510988"/>
            <a:ext cx="9066212" cy="540023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600" b="1" dirty="0" smtClean="0"/>
              <a:t>Старение населения - одна из самых важных тенденций в мире, </a:t>
            </a:r>
            <a:endParaRPr lang="en-US" sz="3600" b="1" dirty="0" smtClean="0"/>
          </a:p>
          <a:p>
            <a:pPr marL="0" indent="0" algn="ctr">
              <a:buNone/>
            </a:pPr>
            <a:r>
              <a:rPr lang="ru-RU" sz="3600" b="1" dirty="0" smtClean="0"/>
              <a:t>и это мощная сила не только </a:t>
            </a:r>
            <a:endParaRPr lang="en-US" sz="3600" b="1" dirty="0" smtClean="0"/>
          </a:p>
          <a:p>
            <a:pPr marL="0" indent="0" algn="ctr">
              <a:buNone/>
            </a:pPr>
            <a:r>
              <a:rPr lang="ru-RU" sz="3600" b="1" dirty="0" smtClean="0"/>
              <a:t>в социальном, </a:t>
            </a:r>
            <a:endParaRPr lang="en-US" sz="3600" b="1" dirty="0" smtClean="0"/>
          </a:p>
          <a:p>
            <a:pPr marL="0" indent="0" algn="ctr">
              <a:buNone/>
            </a:pPr>
            <a:r>
              <a:rPr lang="ru-RU" sz="3600" b="1" dirty="0" smtClean="0"/>
              <a:t>но и в экономическом плане 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r">
              <a:buNone/>
            </a:pPr>
            <a:endParaRPr lang="en-US" b="1" dirty="0" smtClean="0"/>
          </a:p>
          <a:p>
            <a:pPr marL="0" indent="0" algn="r">
              <a:buNone/>
            </a:pPr>
            <a:endParaRPr lang="en-US" b="1" dirty="0"/>
          </a:p>
          <a:p>
            <a:pPr marL="0" indent="0" algn="r">
              <a:buNone/>
            </a:pPr>
            <a:endParaRPr lang="en-US" b="1" dirty="0" smtClean="0"/>
          </a:p>
          <a:p>
            <a:pPr marL="0" indent="0" algn="r">
              <a:buNone/>
            </a:pPr>
            <a:endParaRPr lang="en-US" b="1" dirty="0"/>
          </a:p>
          <a:p>
            <a:pPr marL="0" indent="0" algn="r">
              <a:buNone/>
            </a:pPr>
            <a:endParaRPr lang="en-US" b="1" dirty="0" smtClean="0"/>
          </a:p>
          <a:p>
            <a:pPr marL="0" indent="0" algn="r">
              <a:buNone/>
            </a:pPr>
            <a:r>
              <a:rPr lang="ru-RU" b="1" dirty="0" smtClean="0"/>
              <a:t>Билл </a:t>
            </a:r>
            <a:r>
              <a:rPr lang="ru-RU" b="1" dirty="0" err="1" smtClean="0"/>
              <a:t>Новелли</a:t>
            </a:r>
            <a:r>
              <a:rPr lang="ru-RU" b="1" dirty="0" smtClean="0"/>
              <a:t>, профессор практики и основатель </a:t>
            </a:r>
            <a:endParaRPr lang="en-US" b="1" dirty="0" smtClean="0"/>
          </a:p>
          <a:p>
            <a:pPr marL="0" indent="0" algn="r">
              <a:buNone/>
            </a:pPr>
            <a:r>
              <a:rPr lang="ru-RU" b="1" dirty="0" smtClean="0"/>
              <a:t>Глобальной инициативы социального предпринимательства (GSEI)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11128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/>
              <a:t>Серебряные предприниматели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ru-RU" sz="3200" b="1" dirty="0" smtClean="0"/>
              <a:t>по-прежнему отстают, </a:t>
            </a:r>
            <a:br>
              <a:rPr lang="ru-RU" sz="3200" b="1" dirty="0" smtClean="0"/>
            </a:br>
            <a:r>
              <a:rPr lang="ru-RU" sz="3200" b="1" dirty="0" smtClean="0"/>
              <a:t>когда дело касается технологий. </a:t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800" dirty="0" smtClean="0"/>
              <a:t>Современный бизнес-ландшафт требует, чтобы предприниматели были как технически подкованными, </a:t>
            </a:r>
            <a:endParaRPr lang="en-US" sz="2800" dirty="0" smtClean="0"/>
          </a:p>
          <a:p>
            <a:pPr marL="0" indent="0" algn="ctr">
              <a:buNone/>
            </a:pPr>
            <a:r>
              <a:rPr lang="ru-RU" sz="2800" dirty="0" smtClean="0"/>
              <a:t>так и ориентированными на бизнес.</a:t>
            </a:r>
          </a:p>
          <a:p>
            <a:pPr marL="0" indent="0" algn="ctr">
              <a:buNone/>
            </a:pPr>
            <a:r>
              <a:rPr lang="ru-RU" sz="2800" dirty="0" smtClean="0"/>
              <a:t>Хотя серебряные предприниматели в изобилии обладают одним из этих атрибутов, </a:t>
            </a:r>
          </a:p>
          <a:p>
            <a:pPr marL="0" indent="0" algn="ctr">
              <a:buNone/>
            </a:pPr>
            <a:r>
              <a:rPr lang="ru-RU" sz="2800" dirty="0" smtClean="0"/>
              <a:t>многие терпят неудачу, когда дело доходит </a:t>
            </a:r>
          </a:p>
          <a:p>
            <a:pPr marL="0" indent="0" algn="ctr">
              <a:buNone/>
            </a:pPr>
            <a:r>
              <a:rPr lang="ru-RU" sz="2800" dirty="0" smtClean="0"/>
              <a:t>до технической стороны бизнес.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3941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Это означает, что потребность в знаниях об услугах для обеспечения облачных процессов, веб-дизайна, социальных сетей и цифрового маркетинга постоянно растет.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41254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Программа Silver </a:t>
            </a:r>
            <a:r>
              <a:rPr lang="ru-RU" b="1" dirty="0" err="1"/>
              <a:t>Starters</a:t>
            </a:r>
            <a:r>
              <a:rPr lang="ru-RU" b="1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направлена </a:t>
            </a:r>
            <a:r>
              <a:rPr lang="ru-RU" sz="2400" dirty="0"/>
              <a:t>​​на поддержку граждан старше 50 лет в открытии и управлении собственным бизнесом. </a:t>
            </a: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r>
              <a:rPr lang="ru-RU" sz="2400" dirty="0" smtClean="0"/>
              <a:t>Это </a:t>
            </a:r>
            <a:r>
              <a:rPr lang="ru-RU" sz="2400" dirty="0"/>
              <a:t>восьминедельный курс, специально разработанный для того, чтобы вооружить пожилых людей инструментами и знаниями, необходимыми для процветания их бизнеса и преодоления любых препятствий, с которыми они могут столкнуться на этом пути.</a:t>
            </a:r>
          </a:p>
        </p:txBody>
      </p:sp>
    </p:spTree>
    <p:extLst>
      <p:ext uri="{BB962C8B-B14F-4D97-AF65-F5344CB8AC3E}">
        <p14:creationId xmlns:p14="http://schemas.microsoft.com/office/powerpoint/2010/main" val="14638552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39034" y="735106"/>
            <a:ext cx="8465577" cy="517611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/>
              <a:t>Европейская платформа выпустила отчет </a:t>
            </a:r>
          </a:p>
          <a:p>
            <a:pPr marL="0" indent="0" algn="ctr">
              <a:buNone/>
            </a:pPr>
            <a:r>
              <a:rPr lang="en-US" sz="2400" dirty="0" smtClean="0"/>
              <a:t>COVID-19 and human rights concerns for older persons</a:t>
            </a:r>
            <a:endParaRPr lang="ru-RU" sz="2400" dirty="0" smtClean="0"/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2400" dirty="0" smtClean="0"/>
              <a:t>Все мы равноправны, независимо от возраста</a:t>
            </a:r>
          </a:p>
          <a:p>
            <a:pPr marL="0" indent="0" algn="ctr">
              <a:buNone/>
            </a:pPr>
            <a:r>
              <a:rPr lang="ru-RU" sz="2400" dirty="0" smtClean="0"/>
              <a:t>Пожилые люди имеют те же права, что и другие,</a:t>
            </a:r>
          </a:p>
          <a:p>
            <a:pPr marL="0" indent="0" algn="ctr">
              <a:buNone/>
            </a:pPr>
            <a:r>
              <a:rPr lang="ru-RU" sz="2400" dirty="0" smtClean="0"/>
              <a:t>и они должны быть в равной степени защищены во время пандемии.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928720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63152" y="412376"/>
            <a:ext cx="8241459" cy="5498846"/>
          </a:xfrm>
        </p:spPr>
        <p:txBody>
          <a:bodyPr>
            <a:normAutofit/>
          </a:bodyPr>
          <a:lstStyle/>
          <a:p>
            <a:r>
              <a:rPr lang="ru-RU" sz="2400" b="1" i="1" dirty="0"/>
              <a:t>Меры, принятые в ответ на COVID-19, не должны подрывать автономию, достоинство и равную ценность пожилых людей как людей</a:t>
            </a:r>
            <a:r>
              <a:rPr lang="ru-RU" sz="2400" b="1" i="1" dirty="0" smtClean="0"/>
              <a:t>.</a:t>
            </a:r>
          </a:p>
          <a:p>
            <a:pPr algn="just"/>
            <a:r>
              <a:rPr lang="ru-RU" sz="2400" b="1" i="1" dirty="0"/>
              <a:t>Физическое </a:t>
            </a:r>
            <a:r>
              <a:rPr lang="ru-RU" sz="2400" b="1" i="1" dirty="0" err="1"/>
              <a:t>дистанцирование</a:t>
            </a:r>
            <a:r>
              <a:rPr lang="ru-RU" sz="2400" b="1" i="1" dirty="0"/>
              <a:t> не должно вести к социальной изоляции</a:t>
            </a:r>
            <a:r>
              <a:rPr lang="ru-RU" sz="2400" b="1" i="1" dirty="0" smtClean="0"/>
              <a:t>. </a:t>
            </a:r>
            <a:r>
              <a:rPr lang="ru-RU" sz="2400" dirty="0"/>
              <a:t>В то время как цифровые социальные сети сейчас широко используются для общения во время нынешней изоляции, многие пожилые люди не имеют равного доступа к цифровым медиа. Государственная и местная поддержка необходима, чтобы помочь людям, лишенным доступа к цифровым технологиям, получить доступ к имеющимся технологиям.</a:t>
            </a:r>
          </a:p>
        </p:txBody>
      </p:sp>
    </p:spTree>
    <p:extLst>
      <p:ext uri="{BB962C8B-B14F-4D97-AF65-F5344CB8AC3E}">
        <p14:creationId xmlns:p14="http://schemas.microsoft.com/office/powerpoint/2010/main" val="3055628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Серебряная экономика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/>
              <a:t>система производства , распределения и потребления </a:t>
            </a:r>
          </a:p>
          <a:p>
            <a:pPr marL="0" indent="0" algn="ctr">
              <a:buNone/>
            </a:pPr>
            <a:r>
              <a:rPr lang="ru-RU" sz="2400" dirty="0" smtClean="0"/>
              <a:t>товаров и услуг, </a:t>
            </a:r>
          </a:p>
          <a:p>
            <a:pPr marL="0" indent="0" algn="ctr">
              <a:buNone/>
            </a:pPr>
            <a:r>
              <a:rPr lang="ru-RU" sz="2400" dirty="0" smtClean="0"/>
              <a:t>направленная на использование </a:t>
            </a:r>
            <a:endParaRPr lang="en-US" sz="2400" dirty="0" smtClean="0"/>
          </a:p>
          <a:p>
            <a:pPr marL="0" indent="0" algn="ctr">
              <a:buNone/>
            </a:pPr>
            <a:r>
              <a:rPr lang="ru-RU" sz="2400" dirty="0" smtClean="0"/>
              <a:t>покупательного потенциала </a:t>
            </a:r>
          </a:p>
          <a:p>
            <a:pPr marL="0" indent="0" algn="ctr">
              <a:buNone/>
            </a:pPr>
            <a:r>
              <a:rPr lang="ru-RU" sz="2400" dirty="0" smtClean="0"/>
              <a:t>пожилых и стареющих людей и удовлетворение </a:t>
            </a:r>
            <a:endParaRPr lang="en-US" sz="2400" dirty="0" smtClean="0"/>
          </a:p>
          <a:p>
            <a:pPr marL="0" indent="0" algn="ctr">
              <a:buNone/>
            </a:pPr>
            <a:r>
              <a:rPr lang="ru-RU" sz="2400" dirty="0" smtClean="0"/>
              <a:t>их потребностей </a:t>
            </a:r>
          </a:p>
          <a:p>
            <a:pPr marL="0" indent="0" algn="ctr">
              <a:buNone/>
            </a:pPr>
            <a:r>
              <a:rPr lang="ru-RU" sz="2400" dirty="0" smtClean="0"/>
              <a:t>в потреблении, жизни и здоровье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74171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Серебряная экономика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/>
              <a:t>название</a:t>
            </a:r>
            <a:r>
              <a:rPr lang="ru-RU" sz="2800" dirty="0"/>
              <a:t>, которое фактически используется для определения рынка пожилых людей. 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Его </a:t>
            </a:r>
            <a:r>
              <a:rPr lang="ru-RU" sz="2800" dirty="0"/>
              <a:t>также часто называют рынком для </a:t>
            </a:r>
            <a:endParaRPr lang="en-US" sz="2800" dirty="0" smtClean="0"/>
          </a:p>
          <a:p>
            <a:pPr marL="0" indent="0" algn="ctr">
              <a:buNone/>
            </a:pPr>
            <a:r>
              <a:rPr lang="ru-RU" sz="2800" dirty="0" smtClean="0"/>
              <a:t>пожилых </a:t>
            </a:r>
            <a:r>
              <a:rPr lang="ru-RU" sz="2800" dirty="0"/>
              <a:t>людей, 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и </a:t>
            </a:r>
            <a:r>
              <a:rPr lang="ru-RU" sz="2800" dirty="0"/>
              <a:t>он охватывает все товары и услуги, предназначенные 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для </a:t>
            </a:r>
            <a:r>
              <a:rPr lang="ru-RU" sz="2800" dirty="0"/>
              <a:t>людей старше </a:t>
            </a:r>
            <a:r>
              <a:rPr lang="ru-RU" sz="2800" dirty="0" smtClean="0"/>
              <a:t>50 </a:t>
            </a:r>
            <a:r>
              <a:rPr lang="ru-RU" sz="2800" dirty="0"/>
              <a:t>лет. </a:t>
            </a:r>
          </a:p>
        </p:txBody>
      </p:sp>
    </p:spTree>
    <p:extLst>
      <p:ext uri="{BB962C8B-B14F-4D97-AF65-F5344CB8AC3E}">
        <p14:creationId xmlns:p14="http://schemas.microsoft.com/office/powerpoint/2010/main" val="2641716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Серебряная экономик</a:t>
            </a:r>
            <a:r>
              <a:rPr lang="ru-RU" dirty="0" smtClean="0"/>
              <a:t>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/>
              <a:t>Все продукты и услуги, которые, как ожидается, увеличат продолжительность жизни </a:t>
            </a:r>
            <a:endParaRPr lang="en-US" sz="2800" dirty="0" smtClean="0"/>
          </a:p>
          <a:p>
            <a:pPr marL="0" indent="0" algn="ctr">
              <a:buNone/>
            </a:pPr>
            <a:r>
              <a:rPr lang="ru-RU" sz="2800" dirty="0" smtClean="0"/>
              <a:t>без </a:t>
            </a:r>
            <a:r>
              <a:rPr lang="ru-RU" sz="2800" dirty="0"/>
              <a:t>инвалидности 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или </a:t>
            </a:r>
          </a:p>
          <a:p>
            <a:pPr marL="0" indent="0" algn="ctr">
              <a:buNone/>
            </a:pPr>
            <a:r>
              <a:rPr lang="ru-RU" sz="2800" dirty="0" smtClean="0"/>
              <a:t>помогут </a:t>
            </a:r>
            <a:r>
              <a:rPr lang="ru-RU" sz="2800" dirty="0"/>
              <a:t>иждивенцам пожилого возраста </a:t>
            </a:r>
            <a:endParaRPr lang="en-US" sz="2800" dirty="0" smtClean="0"/>
          </a:p>
          <a:p>
            <a:pPr marL="0" indent="0" algn="ctr">
              <a:buNone/>
            </a:pPr>
            <a:r>
              <a:rPr lang="ru-RU" sz="2800" dirty="0" smtClean="0"/>
              <a:t>и </a:t>
            </a:r>
            <a:r>
              <a:rPr lang="ru-RU" sz="2800" dirty="0"/>
              <a:t>их опекунам 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на </a:t>
            </a:r>
            <a:r>
              <a:rPr lang="ru-RU" sz="2800" dirty="0"/>
              <a:t>повседневной основе</a:t>
            </a:r>
          </a:p>
        </p:txBody>
      </p:sp>
    </p:spTree>
    <p:extLst>
      <p:ext uri="{BB962C8B-B14F-4D97-AF65-F5344CB8AC3E}">
        <p14:creationId xmlns:p14="http://schemas.microsoft.com/office/powerpoint/2010/main" val="2564826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6499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Охватываемые секторы включают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различные организации для </a:t>
            </a:r>
            <a:r>
              <a:rPr lang="ru-RU" dirty="0"/>
              <a:t>пожилых людей,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индивидуальные </a:t>
            </a:r>
            <a:r>
              <a:rPr lang="ru-RU" dirty="0"/>
              <a:t>услуги,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помощь </a:t>
            </a:r>
            <a:r>
              <a:rPr lang="ru-RU" dirty="0"/>
              <a:t>по дому,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жилье</a:t>
            </a:r>
            <a:r>
              <a:rPr lang="ru-RU" dirty="0"/>
              <a:t>,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связь</a:t>
            </a:r>
            <a:r>
              <a:rPr lang="ru-RU" dirty="0"/>
              <a:t>,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транспорт</a:t>
            </a:r>
            <a:r>
              <a:rPr lang="ru-RU" dirty="0"/>
              <a:t>,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безопасность</a:t>
            </a:r>
            <a:r>
              <a:rPr lang="ru-RU" dirty="0"/>
              <a:t>,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досуг</a:t>
            </a:r>
            <a:r>
              <a:rPr lang="ru-RU" dirty="0"/>
              <a:t>,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гигиену</a:t>
            </a:r>
            <a:r>
              <a:rPr lang="ru-RU" dirty="0"/>
              <a:t>,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путешествия</a:t>
            </a:r>
            <a:r>
              <a:rPr lang="ru-RU" dirty="0"/>
              <a:t>,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взаимное </a:t>
            </a:r>
            <a:r>
              <a:rPr lang="ru-RU" dirty="0"/>
              <a:t>страхование,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благотворительные </a:t>
            </a:r>
            <a:r>
              <a:rPr lang="ru-RU" dirty="0"/>
              <a:t>учреждения и </a:t>
            </a:r>
            <a:r>
              <a:rPr lang="ru-RU" dirty="0" smtClean="0"/>
              <a:t>страховщики и другое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1790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Отчет ООН о старении населения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>в мире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4" y="1775012"/>
            <a:ext cx="8911687" cy="41362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/>
              <a:t>в </a:t>
            </a:r>
            <a:r>
              <a:rPr lang="ru-RU" sz="2800" dirty="0"/>
              <a:t>период с 2015 по 2030 год число людей в мире в возрасте 60 лет и старше, по прогнозам, 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b="1" dirty="0" smtClean="0"/>
              <a:t>вырастет </a:t>
            </a:r>
            <a:r>
              <a:rPr lang="ru-RU" sz="2800" b="1" dirty="0"/>
              <a:t>на 56%, </a:t>
            </a:r>
            <a:endParaRPr lang="ru-RU" sz="2800" b="1" dirty="0" smtClean="0"/>
          </a:p>
          <a:p>
            <a:pPr marL="0" indent="0" algn="ctr">
              <a:buNone/>
            </a:pPr>
            <a:r>
              <a:rPr lang="ru-RU" sz="2800" dirty="0" smtClean="0"/>
              <a:t>с </a:t>
            </a:r>
            <a:r>
              <a:rPr lang="ru-RU" sz="2800" dirty="0"/>
              <a:t>901 миллиона до 1,4 миллиарда. 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Ожидается</a:t>
            </a:r>
            <a:r>
              <a:rPr lang="ru-RU" sz="2800" dirty="0"/>
              <a:t>, что к 2050 году мировое население пожилых людей увеличится более чем вдвое по сравнению с 2015 годом, </a:t>
            </a:r>
            <a:endParaRPr lang="en-US" sz="2800" dirty="0" smtClean="0"/>
          </a:p>
          <a:p>
            <a:pPr marL="0" indent="0" algn="ctr">
              <a:buNone/>
            </a:pPr>
            <a:r>
              <a:rPr lang="ru-RU" sz="2800" dirty="0" smtClean="0"/>
              <a:t>достигнув </a:t>
            </a:r>
            <a:r>
              <a:rPr lang="ru-RU" sz="2800" dirty="0"/>
              <a:t>почти 2,1 миллиарда человек.</a:t>
            </a:r>
          </a:p>
        </p:txBody>
      </p:sp>
    </p:spTree>
    <p:extLst>
      <p:ext uri="{BB962C8B-B14F-4D97-AF65-F5344CB8AC3E}">
        <p14:creationId xmlns:p14="http://schemas.microsoft.com/office/powerpoint/2010/main" val="1842911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/>
              <a:t>Форма классической «пирамиды народонаселения», </a:t>
            </a:r>
            <a:endParaRPr lang="en-US" sz="3600" dirty="0" smtClean="0"/>
          </a:p>
          <a:p>
            <a:pPr marL="0" indent="0" algn="ctr">
              <a:buNone/>
            </a:pPr>
            <a:r>
              <a:rPr lang="ru-RU" sz="3600" dirty="0" smtClean="0"/>
              <a:t>показывающей </a:t>
            </a:r>
            <a:r>
              <a:rPr lang="ru-RU" sz="3600" dirty="0"/>
              <a:t>большое количество молодых людей внизу и </a:t>
            </a:r>
            <a:endParaRPr lang="en-US" sz="3600" dirty="0" smtClean="0"/>
          </a:p>
          <a:p>
            <a:pPr marL="0" indent="0" algn="ctr">
              <a:buNone/>
            </a:pPr>
            <a:r>
              <a:rPr lang="ru-RU" sz="3600" dirty="0" smtClean="0"/>
              <a:t>несколько </a:t>
            </a:r>
            <a:r>
              <a:rPr lang="ru-RU" sz="3600" dirty="0"/>
              <a:t>пожилых людей наверху, изменилась.</a:t>
            </a:r>
          </a:p>
        </p:txBody>
      </p:sp>
    </p:spTree>
    <p:extLst>
      <p:ext uri="{BB962C8B-B14F-4D97-AF65-F5344CB8AC3E}">
        <p14:creationId xmlns:p14="http://schemas.microsoft.com/office/powerpoint/2010/main" val="4217656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1506" y="439271"/>
            <a:ext cx="9093106" cy="547195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/>
              <a:t>Это подводит нас к новым перспективам </a:t>
            </a:r>
            <a:r>
              <a:rPr lang="ru-RU" sz="3200" b="1" dirty="0" smtClean="0"/>
              <a:t>серебряной экономики </a:t>
            </a:r>
            <a:r>
              <a:rPr lang="ru-RU" sz="3200" dirty="0" smtClean="0"/>
              <a:t>– </a:t>
            </a:r>
            <a:endParaRPr lang="en-US" sz="3200" dirty="0" smtClean="0"/>
          </a:p>
          <a:p>
            <a:pPr marL="0" indent="0" algn="ctr">
              <a:buNone/>
            </a:pPr>
            <a:r>
              <a:rPr lang="ru-RU" sz="3200" i="1" dirty="0" smtClean="0"/>
              <a:t>рынку </a:t>
            </a:r>
            <a:r>
              <a:rPr lang="ru-RU" sz="3200" i="1" dirty="0"/>
              <a:t>товаров и услуг для людей в возрасте </a:t>
            </a:r>
            <a:r>
              <a:rPr lang="ru-RU" sz="3200" i="1" dirty="0" smtClean="0"/>
              <a:t>50 </a:t>
            </a:r>
            <a:r>
              <a:rPr lang="ru-RU" sz="3200" i="1" dirty="0"/>
              <a:t>лет и старше. </a:t>
            </a:r>
            <a:endParaRPr lang="ru-RU" sz="3200" i="1" dirty="0" smtClean="0"/>
          </a:p>
          <a:p>
            <a:pPr marL="0" indent="0" algn="ctr">
              <a:buNone/>
            </a:pPr>
            <a:r>
              <a:rPr lang="ru-RU" sz="3200" dirty="0" smtClean="0"/>
              <a:t>Это </a:t>
            </a:r>
            <a:r>
              <a:rPr lang="ru-RU" sz="3200" dirty="0"/>
              <a:t>«обратная» сторона медали стареющего населения: </a:t>
            </a:r>
            <a:endParaRPr lang="ru-RU" sz="3200" dirty="0" smtClean="0"/>
          </a:p>
          <a:p>
            <a:pPr marL="0" indent="0" algn="ctr">
              <a:buNone/>
            </a:pPr>
            <a:r>
              <a:rPr lang="ru-RU" sz="3200" dirty="0" smtClean="0"/>
              <a:t>она </a:t>
            </a:r>
            <a:r>
              <a:rPr lang="ru-RU" sz="3200" dirty="0"/>
              <a:t>предлагает многим отраслям промышленности возможность привлечь совершенно новую клиентскую базу.</a:t>
            </a:r>
          </a:p>
        </p:txBody>
      </p:sp>
    </p:spTree>
    <p:extLst>
      <p:ext uri="{BB962C8B-B14F-4D97-AF65-F5344CB8AC3E}">
        <p14:creationId xmlns:p14="http://schemas.microsoft.com/office/powerpoint/2010/main" val="69244847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117</TotalTime>
  <Words>785</Words>
  <Application>Microsoft Office PowerPoint</Application>
  <PresentationFormat>Произвольный</PresentationFormat>
  <Paragraphs>128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Легкий дым</vt:lpstr>
      <vt:lpstr>Актуальные проблемы и перспективы социального обслуживания  пожилых людей</vt:lpstr>
      <vt:lpstr>Презентация PowerPoint</vt:lpstr>
      <vt:lpstr>Серебряная экономика</vt:lpstr>
      <vt:lpstr>Серебряная экономика </vt:lpstr>
      <vt:lpstr>Серебряная экономика </vt:lpstr>
      <vt:lpstr>Охватываемые секторы включают</vt:lpstr>
      <vt:lpstr>Отчет ООН о старении населения  в мире </vt:lpstr>
      <vt:lpstr>Презентация PowerPoint</vt:lpstr>
      <vt:lpstr>Презентация PowerPoint</vt:lpstr>
      <vt:lpstr>Пример</vt:lpstr>
      <vt:lpstr>С демографическим старением происходит смена парадигмы </vt:lpstr>
      <vt:lpstr>Презентация PowerPoint</vt:lpstr>
      <vt:lpstr>набор руководящих принципов для предприятий, ориентированных на пожилых людей  </vt:lpstr>
      <vt:lpstr>Презентация PowerPoint</vt:lpstr>
      <vt:lpstr>Нет недостатка в разработке и создании технологий, и нет недостатка в нуждающихся пожилых людях</vt:lpstr>
      <vt:lpstr>Презентация PowerPoint</vt:lpstr>
      <vt:lpstr>GEM (Global Entrepreneurship Monitor) </vt:lpstr>
      <vt:lpstr>Презентация PowerPoint</vt:lpstr>
      <vt:lpstr>Исследования показывают</vt:lpstr>
      <vt:lpstr>Серебряные предприниматели  по-прежнему отстают,  когда дело касается технологий.  </vt:lpstr>
      <vt:lpstr>Презентация PowerPoint</vt:lpstr>
      <vt:lpstr>Программа Silver Starters 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Актуальные проблемы и перспективы социального обслуживания пожилых людей</dc:title>
  <dc:creator>RePack by Diakov</dc:creator>
  <cp:lastModifiedBy>Иванова Фаина Николаевна</cp:lastModifiedBy>
  <cp:revision>24</cp:revision>
  <dcterms:created xsi:type="dcterms:W3CDTF">2020-09-22T17:12:18Z</dcterms:created>
  <dcterms:modified xsi:type="dcterms:W3CDTF">2020-10-06T09:34:12Z</dcterms:modified>
</cp:coreProperties>
</file>